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wGpR4202cvd6qsJNyauXz+I4J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E4E76C-FE29-4B9B-B0A0-EDDFE0831D72}">
  <a:tblStyle styleId="{78E4E76C-FE29-4B9B-B0A0-EDDFE0831D7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EBEB"/>
          </a:solidFill>
        </a:fill>
      </a:tcStyle>
    </a:wholeTbl>
    <a:band1H>
      <a:tcTxStyle b="off" i="off"/>
      <a:tcStyle>
        <a:tcBdr/>
        <a:fill>
          <a:solidFill>
            <a:srgbClr val="D4D4D5"/>
          </a:solidFill>
        </a:fill>
      </a:tcStyle>
    </a:band1H>
    <a:band2H>
      <a:tcTxStyle b="off" i="off"/>
      <a:tcStyle>
        <a:tcBdr/>
      </a:tcStyle>
    </a:band2H>
    <a:band1V>
      <a:tcTxStyle b="off" i="off"/>
      <a:tcStyle>
        <a:tcBdr/>
        <a:fill>
          <a:solidFill>
            <a:srgbClr val="D4D4D5"/>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09" autoAdjust="0"/>
  </p:normalViewPr>
  <p:slideViewPr>
    <p:cSldViewPr snapToGrid="0">
      <p:cViewPr varScale="1">
        <p:scale>
          <a:sx n="83" d="100"/>
          <a:sy n="83" d="100"/>
        </p:scale>
        <p:origin x="63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E:\Conductivity_Database\LIGU301v302.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a:t>Little Gunpowder</a:t>
            </a:r>
            <a:r>
              <a:rPr lang="en-US" sz="1800" b="1" baseline="0"/>
              <a:t> Falls at MD 147 (Harford Rd)</a:t>
            </a:r>
          </a:p>
          <a:p>
            <a:pPr>
              <a:defRPr sz="1800" b="0" i="0" u="none" strike="noStrike" kern="1200" spc="0" baseline="0">
                <a:solidFill>
                  <a:schemeClr val="tx1">
                    <a:lumMod val="65000"/>
                    <a:lumOff val="35000"/>
                  </a:schemeClr>
                </a:solidFill>
                <a:latin typeface="+mn-lt"/>
                <a:ea typeface="+mn-ea"/>
                <a:cs typeface="+mn-cs"/>
              </a:defRPr>
            </a:pPr>
            <a:r>
              <a:rPr lang="en-US" sz="1800" baseline="0"/>
              <a:t>March 14-15, 2017 Snow Event (3.5 inch accumulation)</a:t>
            </a:r>
            <a:endParaRPr lang="en-US" sz="1800"/>
          </a:p>
        </c:rich>
      </c:tx>
      <c:overlay val="0"/>
      <c:spPr>
        <a:noFill/>
        <a:ln>
          <a:noFill/>
        </a:ln>
        <a:effectLst/>
      </c:spPr>
    </c:title>
    <c:autoTitleDeleted val="0"/>
    <c:plotArea>
      <c:layout>
        <c:manualLayout>
          <c:layoutTarget val="inner"/>
          <c:xMode val="edge"/>
          <c:yMode val="edge"/>
          <c:x val="6.6307660761154852E-2"/>
          <c:y val="0.12169451735199772"/>
          <c:w val="0.92223400590551186"/>
          <c:h val="0.72567964421114106"/>
        </c:manualLayout>
      </c:layout>
      <c:lineChart>
        <c:grouping val="standard"/>
        <c:varyColors val="0"/>
        <c:ser>
          <c:idx val="0"/>
          <c:order val="0"/>
          <c:tx>
            <c:strRef>
              <c:f>Sheet2!$C$1</c:f>
              <c:strCache>
                <c:ptCount val="1"/>
                <c:pt idx="0">
                  <c:v>Downstream of MD 147</c:v>
                </c:pt>
              </c:strCache>
            </c:strRef>
          </c:tx>
          <c:spPr>
            <a:ln w="28575" cap="rnd">
              <a:solidFill>
                <a:schemeClr val="accent1"/>
              </a:solidFill>
              <a:round/>
            </a:ln>
            <a:effectLst/>
          </c:spPr>
          <c:marker>
            <c:symbol val="none"/>
          </c:marker>
          <c:cat>
            <c:numRef>
              <c:f>Sheet2!$B$2:$B$217</c:f>
              <c:numCache>
                <c:formatCode>h:mm;@</c:formatCode>
                <c:ptCount val="216"/>
                <c:pt idx="0" formatCode="m/d/yyyy">
                  <c:v>42807</c:v>
                </c:pt>
                <c:pt idx="1">
                  <c:v>4.1666666666666678E-2</c:v>
                </c:pt>
                <c:pt idx="2">
                  <c:v>8.333333333333337E-2</c:v>
                </c:pt>
                <c:pt idx="3">
                  <c:v>0.125</c:v>
                </c:pt>
                <c:pt idx="4">
                  <c:v>0.16666666666666671</c:v>
                </c:pt>
                <c:pt idx="5">
                  <c:v>0.20833333333333351</c:v>
                </c:pt>
                <c:pt idx="6">
                  <c:v>0.25</c:v>
                </c:pt>
                <c:pt idx="7">
                  <c:v>0.29166666666666702</c:v>
                </c:pt>
                <c:pt idx="8">
                  <c:v>0.33333333333333331</c:v>
                </c:pt>
                <c:pt idx="9">
                  <c:v>0.37500000000000028</c:v>
                </c:pt>
                <c:pt idx="10">
                  <c:v>0.41666666666666702</c:v>
                </c:pt>
                <c:pt idx="11">
                  <c:v>0.45833333333333326</c:v>
                </c:pt>
                <c:pt idx="12">
                  <c:v>0.5</c:v>
                </c:pt>
                <c:pt idx="13">
                  <c:v>0.54166666666666652</c:v>
                </c:pt>
                <c:pt idx="14">
                  <c:v>0.58333333333333359</c:v>
                </c:pt>
                <c:pt idx="15">
                  <c:v>0.62500000000000056</c:v>
                </c:pt>
                <c:pt idx="16">
                  <c:v>0.66666666666666663</c:v>
                </c:pt>
                <c:pt idx="17">
                  <c:v>0.7083333333333337</c:v>
                </c:pt>
                <c:pt idx="18">
                  <c:v>0.75000000000000056</c:v>
                </c:pt>
                <c:pt idx="19">
                  <c:v>0.79166666666666652</c:v>
                </c:pt>
                <c:pt idx="20">
                  <c:v>0.8333333333333337</c:v>
                </c:pt>
                <c:pt idx="21">
                  <c:v>0.87500000000000056</c:v>
                </c:pt>
                <c:pt idx="22">
                  <c:v>0.91666666666666652</c:v>
                </c:pt>
                <c:pt idx="23">
                  <c:v>0.9583333333333337</c:v>
                </c:pt>
                <c:pt idx="24" formatCode="m/d/yyyy">
                  <c:v>42808</c:v>
                </c:pt>
                <c:pt idx="25">
                  <c:v>4.1666666666666678E-2</c:v>
                </c:pt>
                <c:pt idx="26">
                  <c:v>8.333333333333337E-2</c:v>
                </c:pt>
                <c:pt idx="27">
                  <c:v>0.125</c:v>
                </c:pt>
                <c:pt idx="28">
                  <c:v>0.16666666666666671</c:v>
                </c:pt>
                <c:pt idx="29">
                  <c:v>0.20833333333333351</c:v>
                </c:pt>
                <c:pt idx="30">
                  <c:v>0.25</c:v>
                </c:pt>
                <c:pt idx="31">
                  <c:v>0.29166666666666702</c:v>
                </c:pt>
                <c:pt idx="32">
                  <c:v>0.33333333333333331</c:v>
                </c:pt>
                <c:pt idx="33">
                  <c:v>0.37500000000000028</c:v>
                </c:pt>
                <c:pt idx="34">
                  <c:v>0.41666666666666702</c:v>
                </c:pt>
                <c:pt idx="35">
                  <c:v>0.45833333333333326</c:v>
                </c:pt>
                <c:pt idx="36">
                  <c:v>0.5</c:v>
                </c:pt>
                <c:pt idx="37">
                  <c:v>0.54166666666666652</c:v>
                </c:pt>
                <c:pt idx="38">
                  <c:v>0.58333333333333359</c:v>
                </c:pt>
                <c:pt idx="39">
                  <c:v>0.62500000000000056</c:v>
                </c:pt>
                <c:pt idx="40">
                  <c:v>0.66666666666666663</c:v>
                </c:pt>
                <c:pt idx="41">
                  <c:v>0.7083333333333337</c:v>
                </c:pt>
                <c:pt idx="42">
                  <c:v>0.75000000000000056</c:v>
                </c:pt>
                <c:pt idx="43">
                  <c:v>0.79166666666666652</c:v>
                </c:pt>
                <c:pt idx="44">
                  <c:v>0.8333333333333337</c:v>
                </c:pt>
                <c:pt idx="45">
                  <c:v>0.87500000000000056</c:v>
                </c:pt>
                <c:pt idx="46">
                  <c:v>0.91666666666666652</c:v>
                </c:pt>
                <c:pt idx="47">
                  <c:v>0.9583333333333337</c:v>
                </c:pt>
                <c:pt idx="48" formatCode="m/d/yyyy">
                  <c:v>42809</c:v>
                </c:pt>
                <c:pt idx="49">
                  <c:v>4.1666666666666678E-2</c:v>
                </c:pt>
                <c:pt idx="50">
                  <c:v>8.333333333333337E-2</c:v>
                </c:pt>
                <c:pt idx="51">
                  <c:v>0.125</c:v>
                </c:pt>
                <c:pt idx="52">
                  <c:v>0.16666666666666671</c:v>
                </c:pt>
                <c:pt idx="53">
                  <c:v>0.20833333333333351</c:v>
                </c:pt>
                <c:pt idx="54">
                  <c:v>0.25</c:v>
                </c:pt>
                <c:pt idx="55">
                  <c:v>0.29166666666666702</c:v>
                </c:pt>
                <c:pt idx="56">
                  <c:v>0.33333333333333331</c:v>
                </c:pt>
                <c:pt idx="57">
                  <c:v>0.37500000000000028</c:v>
                </c:pt>
                <c:pt idx="58">
                  <c:v>0.41666666666666702</c:v>
                </c:pt>
                <c:pt idx="59">
                  <c:v>0.45833333333333326</c:v>
                </c:pt>
                <c:pt idx="60">
                  <c:v>0.5</c:v>
                </c:pt>
                <c:pt idx="61">
                  <c:v>0.54166666666666652</c:v>
                </c:pt>
                <c:pt idx="62">
                  <c:v>0.58333333333333359</c:v>
                </c:pt>
                <c:pt idx="63">
                  <c:v>0.62500000000000056</c:v>
                </c:pt>
                <c:pt idx="64">
                  <c:v>0.66666666666666663</c:v>
                </c:pt>
                <c:pt idx="65">
                  <c:v>0.7083333333333337</c:v>
                </c:pt>
                <c:pt idx="66">
                  <c:v>0.75000000000000056</c:v>
                </c:pt>
                <c:pt idx="67">
                  <c:v>0.79166666666666652</c:v>
                </c:pt>
                <c:pt idx="68">
                  <c:v>0.8333333333333337</c:v>
                </c:pt>
                <c:pt idx="69">
                  <c:v>0.87500000000000056</c:v>
                </c:pt>
                <c:pt idx="70">
                  <c:v>0.91666666666666652</c:v>
                </c:pt>
                <c:pt idx="71">
                  <c:v>0.9583333333333337</c:v>
                </c:pt>
                <c:pt idx="72" formatCode="m/d/yyyy">
                  <c:v>42810</c:v>
                </c:pt>
                <c:pt idx="73">
                  <c:v>4.1666666666666678E-2</c:v>
                </c:pt>
                <c:pt idx="74">
                  <c:v>8.333333333333337E-2</c:v>
                </c:pt>
                <c:pt idx="75">
                  <c:v>0.125</c:v>
                </c:pt>
                <c:pt idx="76">
                  <c:v>0.16666666666666671</c:v>
                </c:pt>
                <c:pt idx="77">
                  <c:v>0.20833333333333351</c:v>
                </c:pt>
                <c:pt idx="78">
                  <c:v>0.25</c:v>
                </c:pt>
                <c:pt idx="79">
                  <c:v>0.29166666666666702</c:v>
                </c:pt>
                <c:pt idx="80">
                  <c:v>0.33333333333333331</c:v>
                </c:pt>
                <c:pt idx="81">
                  <c:v>0.37500000000000028</c:v>
                </c:pt>
                <c:pt idx="82">
                  <c:v>0.41666666666666702</c:v>
                </c:pt>
                <c:pt idx="83">
                  <c:v>0.45833333333333326</c:v>
                </c:pt>
                <c:pt idx="84">
                  <c:v>0.5</c:v>
                </c:pt>
                <c:pt idx="85">
                  <c:v>0.54166666666666652</c:v>
                </c:pt>
                <c:pt idx="86">
                  <c:v>0.58333333333333359</c:v>
                </c:pt>
                <c:pt idx="87">
                  <c:v>0.62500000000000056</c:v>
                </c:pt>
                <c:pt idx="88">
                  <c:v>0.66666666666666663</c:v>
                </c:pt>
                <c:pt idx="89">
                  <c:v>0.7083333333333337</c:v>
                </c:pt>
                <c:pt idx="90">
                  <c:v>0.75000000000000056</c:v>
                </c:pt>
                <c:pt idx="91">
                  <c:v>0.79166666666666652</c:v>
                </c:pt>
                <c:pt idx="92">
                  <c:v>0.8333333333333337</c:v>
                </c:pt>
                <c:pt idx="93">
                  <c:v>0.87500000000000056</c:v>
                </c:pt>
                <c:pt idx="94">
                  <c:v>0.91666666666666652</c:v>
                </c:pt>
                <c:pt idx="95">
                  <c:v>0.9583333333333337</c:v>
                </c:pt>
                <c:pt idx="96" formatCode="m/d/yyyy">
                  <c:v>42811</c:v>
                </c:pt>
                <c:pt idx="97">
                  <c:v>4.1666666666666678E-2</c:v>
                </c:pt>
                <c:pt idx="98">
                  <c:v>8.333333333333337E-2</c:v>
                </c:pt>
                <c:pt idx="99">
                  <c:v>0.125</c:v>
                </c:pt>
                <c:pt idx="100">
                  <c:v>0.16666666666666671</c:v>
                </c:pt>
                <c:pt idx="101">
                  <c:v>0.20833333333333351</c:v>
                </c:pt>
                <c:pt idx="102">
                  <c:v>0.25</c:v>
                </c:pt>
                <c:pt idx="103">
                  <c:v>0.29166666666666702</c:v>
                </c:pt>
                <c:pt idx="104">
                  <c:v>0.33333333333333331</c:v>
                </c:pt>
                <c:pt idx="105">
                  <c:v>0.37500000000000028</c:v>
                </c:pt>
                <c:pt idx="106">
                  <c:v>0.41666666666666702</c:v>
                </c:pt>
                <c:pt idx="107">
                  <c:v>0.45833333333333326</c:v>
                </c:pt>
                <c:pt idx="108">
                  <c:v>0.5</c:v>
                </c:pt>
                <c:pt idx="109">
                  <c:v>0.54166666666666652</c:v>
                </c:pt>
                <c:pt idx="110">
                  <c:v>0.58333333333333359</c:v>
                </c:pt>
                <c:pt idx="111">
                  <c:v>0.62500000000000056</c:v>
                </c:pt>
                <c:pt idx="112">
                  <c:v>0.66666666666666663</c:v>
                </c:pt>
                <c:pt idx="113">
                  <c:v>0.7083333333333337</c:v>
                </c:pt>
                <c:pt idx="114">
                  <c:v>0.75000000000000056</c:v>
                </c:pt>
                <c:pt idx="115">
                  <c:v>0.79166666666666652</c:v>
                </c:pt>
                <c:pt idx="116">
                  <c:v>0.8333333333333337</c:v>
                </c:pt>
                <c:pt idx="117">
                  <c:v>0.87500000000000056</c:v>
                </c:pt>
                <c:pt idx="118">
                  <c:v>0.91666666666666652</c:v>
                </c:pt>
                <c:pt idx="119">
                  <c:v>0.9583333333333337</c:v>
                </c:pt>
                <c:pt idx="120" formatCode="m/d/yyyy">
                  <c:v>42812</c:v>
                </c:pt>
                <c:pt idx="121">
                  <c:v>4.1666666666666678E-2</c:v>
                </c:pt>
                <c:pt idx="122">
                  <c:v>8.333333333333337E-2</c:v>
                </c:pt>
                <c:pt idx="123">
                  <c:v>0.125</c:v>
                </c:pt>
                <c:pt idx="124">
                  <c:v>0.16666666666666671</c:v>
                </c:pt>
                <c:pt idx="125">
                  <c:v>0.20833333333333351</c:v>
                </c:pt>
                <c:pt idx="126">
                  <c:v>0.25</c:v>
                </c:pt>
                <c:pt idx="127">
                  <c:v>0.29166666666666702</c:v>
                </c:pt>
                <c:pt idx="128">
                  <c:v>0.33333333333333331</c:v>
                </c:pt>
                <c:pt idx="129">
                  <c:v>0.37500000000000028</c:v>
                </c:pt>
                <c:pt idx="130">
                  <c:v>0.41666666666666702</c:v>
                </c:pt>
                <c:pt idx="131">
                  <c:v>0.45833333333333326</c:v>
                </c:pt>
                <c:pt idx="132">
                  <c:v>0.5</c:v>
                </c:pt>
                <c:pt idx="133">
                  <c:v>0.54166666666666652</c:v>
                </c:pt>
                <c:pt idx="134">
                  <c:v>0.58333333333333359</c:v>
                </c:pt>
                <c:pt idx="135">
                  <c:v>0.62500000000000056</c:v>
                </c:pt>
                <c:pt idx="136">
                  <c:v>0.66666666666666663</c:v>
                </c:pt>
                <c:pt idx="137">
                  <c:v>0.7083333333333337</c:v>
                </c:pt>
                <c:pt idx="138">
                  <c:v>0.75000000000000056</c:v>
                </c:pt>
                <c:pt idx="139">
                  <c:v>0.79166666666666652</c:v>
                </c:pt>
                <c:pt idx="140">
                  <c:v>0.8333333333333337</c:v>
                </c:pt>
                <c:pt idx="141">
                  <c:v>0.87500000000000056</c:v>
                </c:pt>
                <c:pt idx="142">
                  <c:v>0.91666666666666652</c:v>
                </c:pt>
                <c:pt idx="143">
                  <c:v>0.9583333333333337</c:v>
                </c:pt>
                <c:pt idx="144" formatCode="m/d/yyyy">
                  <c:v>42813</c:v>
                </c:pt>
                <c:pt idx="145">
                  <c:v>4.1666666666666678E-2</c:v>
                </c:pt>
                <c:pt idx="146">
                  <c:v>8.333333333333337E-2</c:v>
                </c:pt>
                <c:pt idx="147">
                  <c:v>0.125</c:v>
                </c:pt>
                <c:pt idx="148">
                  <c:v>0.16666666666666671</c:v>
                </c:pt>
                <c:pt idx="149">
                  <c:v>0.20833333333333351</c:v>
                </c:pt>
                <c:pt idx="150">
                  <c:v>0.25</c:v>
                </c:pt>
                <c:pt idx="151">
                  <c:v>0.29166666666666702</c:v>
                </c:pt>
                <c:pt idx="152">
                  <c:v>0.33333333333333331</c:v>
                </c:pt>
                <c:pt idx="153">
                  <c:v>0.37500000000000028</c:v>
                </c:pt>
                <c:pt idx="154">
                  <c:v>0.41666666666666702</c:v>
                </c:pt>
                <c:pt idx="155">
                  <c:v>0.45833333333333326</c:v>
                </c:pt>
                <c:pt idx="156">
                  <c:v>0.5</c:v>
                </c:pt>
                <c:pt idx="157">
                  <c:v>0.54166666666666652</c:v>
                </c:pt>
                <c:pt idx="158">
                  <c:v>0.58333333333333359</c:v>
                </c:pt>
                <c:pt idx="159">
                  <c:v>0.62500000000000056</c:v>
                </c:pt>
                <c:pt idx="160">
                  <c:v>0.66666666666666663</c:v>
                </c:pt>
                <c:pt idx="161">
                  <c:v>0.7083333333333337</c:v>
                </c:pt>
                <c:pt idx="162">
                  <c:v>0.75000000000000056</c:v>
                </c:pt>
                <c:pt idx="163">
                  <c:v>0.79166666666666652</c:v>
                </c:pt>
                <c:pt idx="164">
                  <c:v>0.8333333333333337</c:v>
                </c:pt>
                <c:pt idx="165">
                  <c:v>0.87500000000000056</c:v>
                </c:pt>
                <c:pt idx="166">
                  <c:v>0.91666666666666652</c:v>
                </c:pt>
                <c:pt idx="167">
                  <c:v>0.9583333333333337</c:v>
                </c:pt>
                <c:pt idx="168" formatCode="m/d/yyyy">
                  <c:v>42814</c:v>
                </c:pt>
                <c:pt idx="169">
                  <c:v>4.1666666666666678E-2</c:v>
                </c:pt>
                <c:pt idx="170">
                  <c:v>8.333333333333337E-2</c:v>
                </c:pt>
                <c:pt idx="171">
                  <c:v>0.125</c:v>
                </c:pt>
                <c:pt idx="172">
                  <c:v>0.16666666666666671</c:v>
                </c:pt>
                <c:pt idx="173">
                  <c:v>0.20833333333333351</c:v>
                </c:pt>
                <c:pt idx="174">
                  <c:v>0.25</c:v>
                </c:pt>
                <c:pt idx="175">
                  <c:v>0.29166666666666702</c:v>
                </c:pt>
                <c:pt idx="176">
                  <c:v>0.33333333333333331</c:v>
                </c:pt>
                <c:pt idx="177">
                  <c:v>0.37500000000000028</c:v>
                </c:pt>
                <c:pt idx="178">
                  <c:v>0.41666666666666702</c:v>
                </c:pt>
                <c:pt idx="179">
                  <c:v>0.45833333333333326</c:v>
                </c:pt>
                <c:pt idx="180">
                  <c:v>0.5</c:v>
                </c:pt>
                <c:pt idx="181">
                  <c:v>0.54166666666666652</c:v>
                </c:pt>
                <c:pt idx="182">
                  <c:v>0.58333333333333359</c:v>
                </c:pt>
                <c:pt idx="183">
                  <c:v>0.62500000000000056</c:v>
                </c:pt>
                <c:pt idx="184">
                  <c:v>0.66666666666666663</c:v>
                </c:pt>
                <c:pt idx="185">
                  <c:v>0.7083333333333337</c:v>
                </c:pt>
                <c:pt idx="186">
                  <c:v>0.75000000000000056</c:v>
                </c:pt>
                <c:pt idx="187">
                  <c:v>0.79166666666666652</c:v>
                </c:pt>
                <c:pt idx="188">
                  <c:v>0.8333333333333337</c:v>
                </c:pt>
                <c:pt idx="189">
                  <c:v>0.87500000000000056</c:v>
                </c:pt>
                <c:pt idx="190">
                  <c:v>0.91666666666666652</c:v>
                </c:pt>
                <c:pt idx="191">
                  <c:v>0.9583333333333337</c:v>
                </c:pt>
                <c:pt idx="192" formatCode="m/d/yyyy">
                  <c:v>42815</c:v>
                </c:pt>
                <c:pt idx="193">
                  <c:v>4.1666666666666678E-2</c:v>
                </c:pt>
                <c:pt idx="194">
                  <c:v>8.333333333333337E-2</c:v>
                </c:pt>
                <c:pt idx="195">
                  <c:v>0.125</c:v>
                </c:pt>
                <c:pt idx="196">
                  <c:v>0.16666666666666671</c:v>
                </c:pt>
                <c:pt idx="197">
                  <c:v>0.20833333333333351</c:v>
                </c:pt>
                <c:pt idx="198">
                  <c:v>0.25</c:v>
                </c:pt>
                <c:pt idx="199">
                  <c:v>0.29166666666666702</c:v>
                </c:pt>
                <c:pt idx="200">
                  <c:v>0.33333333333333331</c:v>
                </c:pt>
                <c:pt idx="201">
                  <c:v>0.37500000000000028</c:v>
                </c:pt>
                <c:pt idx="202">
                  <c:v>0.41666666666666702</c:v>
                </c:pt>
                <c:pt idx="203">
                  <c:v>0.45833333333333326</c:v>
                </c:pt>
                <c:pt idx="204">
                  <c:v>0.5</c:v>
                </c:pt>
                <c:pt idx="205">
                  <c:v>0.54166666666666652</c:v>
                </c:pt>
                <c:pt idx="206">
                  <c:v>0.58333333333333359</c:v>
                </c:pt>
                <c:pt idx="207">
                  <c:v>0.62500000000000056</c:v>
                </c:pt>
                <c:pt idx="208">
                  <c:v>0.66666666666666663</c:v>
                </c:pt>
                <c:pt idx="209">
                  <c:v>0.7083333333333337</c:v>
                </c:pt>
                <c:pt idx="210">
                  <c:v>0.75000000000000056</c:v>
                </c:pt>
                <c:pt idx="211">
                  <c:v>0.79166666666666652</c:v>
                </c:pt>
                <c:pt idx="212">
                  <c:v>0.8333333333333337</c:v>
                </c:pt>
                <c:pt idx="213">
                  <c:v>0.87500000000000056</c:v>
                </c:pt>
                <c:pt idx="214">
                  <c:v>0.91666666666666652</c:v>
                </c:pt>
                <c:pt idx="215">
                  <c:v>0.9583333333333337</c:v>
                </c:pt>
              </c:numCache>
            </c:numRef>
          </c:cat>
          <c:val>
            <c:numRef>
              <c:f>Sheet2!$C$2:$C$217</c:f>
              <c:numCache>
                <c:formatCode>General</c:formatCode>
                <c:ptCount val="216"/>
                <c:pt idx="0">
                  <c:v>193.9</c:v>
                </c:pt>
                <c:pt idx="1">
                  <c:v>194.2</c:v>
                </c:pt>
                <c:pt idx="2">
                  <c:v>193.6</c:v>
                </c:pt>
                <c:pt idx="3">
                  <c:v>194.5</c:v>
                </c:pt>
                <c:pt idx="4">
                  <c:v>194.6</c:v>
                </c:pt>
                <c:pt idx="5">
                  <c:v>194.4</c:v>
                </c:pt>
                <c:pt idx="6">
                  <c:v>194.3</c:v>
                </c:pt>
                <c:pt idx="7">
                  <c:v>195.6</c:v>
                </c:pt>
                <c:pt idx="8">
                  <c:v>195.6</c:v>
                </c:pt>
                <c:pt idx="9">
                  <c:v>195.1</c:v>
                </c:pt>
                <c:pt idx="10">
                  <c:v>195.3</c:v>
                </c:pt>
                <c:pt idx="11">
                  <c:v>194.9</c:v>
                </c:pt>
                <c:pt idx="12">
                  <c:v>194.5</c:v>
                </c:pt>
                <c:pt idx="13">
                  <c:v>194.1</c:v>
                </c:pt>
                <c:pt idx="14">
                  <c:v>193.3</c:v>
                </c:pt>
                <c:pt idx="15">
                  <c:v>193.8</c:v>
                </c:pt>
                <c:pt idx="16">
                  <c:v>193.6</c:v>
                </c:pt>
                <c:pt idx="17">
                  <c:v>194</c:v>
                </c:pt>
                <c:pt idx="18">
                  <c:v>193.6</c:v>
                </c:pt>
                <c:pt idx="19">
                  <c:v>194.1</c:v>
                </c:pt>
                <c:pt idx="20">
                  <c:v>194.1</c:v>
                </c:pt>
                <c:pt idx="21">
                  <c:v>194.3</c:v>
                </c:pt>
                <c:pt idx="22">
                  <c:v>193.3</c:v>
                </c:pt>
                <c:pt idx="23">
                  <c:v>192.3</c:v>
                </c:pt>
                <c:pt idx="24">
                  <c:v>190.8</c:v>
                </c:pt>
                <c:pt idx="25">
                  <c:v>188.5</c:v>
                </c:pt>
                <c:pt idx="26">
                  <c:v>186</c:v>
                </c:pt>
                <c:pt idx="27">
                  <c:v>185</c:v>
                </c:pt>
                <c:pt idx="28">
                  <c:v>182.9</c:v>
                </c:pt>
                <c:pt idx="29">
                  <c:v>182.1</c:v>
                </c:pt>
                <c:pt idx="30">
                  <c:v>185.9</c:v>
                </c:pt>
                <c:pt idx="31">
                  <c:v>185.9</c:v>
                </c:pt>
                <c:pt idx="32">
                  <c:v>185.9</c:v>
                </c:pt>
                <c:pt idx="33">
                  <c:v>189.1</c:v>
                </c:pt>
                <c:pt idx="34">
                  <c:v>187.5</c:v>
                </c:pt>
                <c:pt idx="35">
                  <c:v>195.9</c:v>
                </c:pt>
                <c:pt idx="36">
                  <c:v>193.6</c:v>
                </c:pt>
                <c:pt idx="37">
                  <c:v>192.8</c:v>
                </c:pt>
                <c:pt idx="38">
                  <c:v>212.8</c:v>
                </c:pt>
                <c:pt idx="39">
                  <c:v>215.9</c:v>
                </c:pt>
                <c:pt idx="40">
                  <c:v>213.2</c:v>
                </c:pt>
                <c:pt idx="41">
                  <c:v>230.2</c:v>
                </c:pt>
                <c:pt idx="42">
                  <c:v>236.7</c:v>
                </c:pt>
                <c:pt idx="43">
                  <c:v>241.9</c:v>
                </c:pt>
                <c:pt idx="44">
                  <c:v>245.7</c:v>
                </c:pt>
                <c:pt idx="45">
                  <c:v>252.1</c:v>
                </c:pt>
                <c:pt idx="46">
                  <c:v>254.2</c:v>
                </c:pt>
                <c:pt idx="47">
                  <c:v>257.7</c:v>
                </c:pt>
                <c:pt idx="48">
                  <c:v>259.7</c:v>
                </c:pt>
                <c:pt idx="49">
                  <c:v>268.5</c:v>
                </c:pt>
                <c:pt idx="50">
                  <c:v>274.10000000000002</c:v>
                </c:pt>
                <c:pt idx="51">
                  <c:v>285</c:v>
                </c:pt>
                <c:pt idx="52">
                  <c:v>281.3</c:v>
                </c:pt>
                <c:pt idx="53">
                  <c:v>286.8</c:v>
                </c:pt>
                <c:pt idx="54">
                  <c:v>299</c:v>
                </c:pt>
                <c:pt idx="55">
                  <c:v>307.39999999999969</c:v>
                </c:pt>
                <c:pt idx="56">
                  <c:v>314.60000000000002</c:v>
                </c:pt>
                <c:pt idx="57">
                  <c:v>318.89999999999969</c:v>
                </c:pt>
                <c:pt idx="58">
                  <c:v>316.39999999999969</c:v>
                </c:pt>
                <c:pt idx="59">
                  <c:v>298.39999999999969</c:v>
                </c:pt>
                <c:pt idx="60">
                  <c:v>287.39999999999969</c:v>
                </c:pt>
                <c:pt idx="61">
                  <c:v>276.3</c:v>
                </c:pt>
                <c:pt idx="62">
                  <c:v>265.60000000000002</c:v>
                </c:pt>
                <c:pt idx="63">
                  <c:v>251.5</c:v>
                </c:pt>
                <c:pt idx="64">
                  <c:v>245.2</c:v>
                </c:pt>
                <c:pt idx="65">
                  <c:v>248</c:v>
                </c:pt>
                <c:pt idx="66">
                  <c:v>256.60000000000002</c:v>
                </c:pt>
                <c:pt idx="67">
                  <c:v>266.8</c:v>
                </c:pt>
                <c:pt idx="68">
                  <c:v>271.8</c:v>
                </c:pt>
                <c:pt idx="69">
                  <c:v>272.39999999999969</c:v>
                </c:pt>
                <c:pt idx="70">
                  <c:v>273.8</c:v>
                </c:pt>
                <c:pt idx="71">
                  <c:v>275.7</c:v>
                </c:pt>
                <c:pt idx="72">
                  <c:v>274</c:v>
                </c:pt>
                <c:pt idx="73">
                  <c:v>274.10000000000002</c:v>
                </c:pt>
                <c:pt idx="74">
                  <c:v>273.39999999999969</c:v>
                </c:pt>
                <c:pt idx="75">
                  <c:v>273.39999999999969</c:v>
                </c:pt>
                <c:pt idx="76">
                  <c:v>274</c:v>
                </c:pt>
                <c:pt idx="77">
                  <c:v>274.5</c:v>
                </c:pt>
                <c:pt idx="78">
                  <c:v>274.10000000000002</c:v>
                </c:pt>
                <c:pt idx="79">
                  <c:v>270.60000000000002</c:v>
                </c:pt>
                <c:pt idx="80">
                  <c:v>265.3</c:v>
                </c:pt>
                <c:pt idx="81">
                  <c:v>264.39999999999969</c:v>
                </c:pt>
                <c:pt idx="82">
                  <c:v>259.7</c:v>
                </c:pt>
                <c:pt idx="83">
                  <c:v>256.10000000000002</c:v>
                </c:pt>
                <c:pt idx="84">
                  <c:v>250.5</c:v>
                </c:pt>
                <c:pt idx="85">
                  <c:v>250.9</c:v>
                </c:pt>
                <c:pt idx="86">
                  <c:v>256.60000000000002</c:v>
                </c:pt>
                <c:pt idx="87">
                  <c:v>259.3</c:v>
                </c:pt>
                <c:pt idx="88">
                  <c:v>260.89999999999969</c:v>
                </c:pt>
                <c:pt idx="89">
                  <c:v>261.7</c:v>
                </c:pt>
                <c:pt idx="90">
                  <c:v>261.10000000000002</c:v>
                </c:pt>
                <c:pt idx="91">
                  <c:v>260.7</c:v>
                </c:pt>
                <c:pt idx="92">
                  <c:v>259.7</c:v>
                </c:pt>
                <c:pt idx="93">
                  <c:v>257.39999999999969</c:v>
                </c:pt>
                <c:pt idx="94">
                  <c:v>254.2</c:v>
                </c:pt>
                <c:pt idx="95">
                  <c:v>248.1</c:v>
                </c:pt>
                <c:pt idx="96">
                  <c:v>242.9</c:v>
                </c:pt>
                <c:pt idx="97">
                  <c:v>238.5</c:v>
                </c:pt>
                <c:pt idx="98">
                  <c:v>237.3</c:v>
                </c:pt>
                <c:pt idx="99">
                  <c:v>234.5</c:v>
                </c:pt>
                <c:pt idx="100">
                  <c:v>233.7</c:v>
                </c:pt>
                <c:pt idx="101">
                  <c:v>232.5</c:v>
                </c:pt>
                <c:pt idx="102">
                  <c:v>231.3</c:v>
                </c:pt>
                <c:pt idx="103">
                  <c:v>231.5</c:v>
                </c:pt>
                <c:pt idx="104">
                  <c:v>230.9</c:v>
                </c:pt>
                <c:pt idx="105">
                  <c:v>229.7</c:v>
                </c:pt>
                <c:pt idx="106">
                  <c:v>228.7</c:v>
                </c:pt>
                <c:pt idx="107">
                  <c:v>227.1</c:v>
                </c:pt>
                <c:pt idx="108">
                  <c:v>228.3</c:v>
                </c:pt>
                <c:pt idx="109">
                  <c:v>230.4</c:v>
                </c:pt>
                <c:pt idx="110">
                  <c:v>231.6</c:v>
                </c:pt>
                <c:pt idx="111">
                  <c:v>229.8</c:v>
                </c:pt>
                <c:pt idx="112">
                  <c:v>228</c:v>
                </c:pt>
                <c:pt idx="113">
                  <c:v>228.3</c:v>
                </c:pt>
                <c:pt idx="114">
                  <c:v>228.2</c:v>
                </c:pt>
                <c:pt idx="115">
                  <c:v>225.8</c:v>
                </c:pt>
                <c:pt idx="116">
                  <c:v>226</c:v>
                </c:pt>
                <c:pt idx="117">
                  <c:v>226.2</c:v>
                </c:pt>
                <c:pt idx="118">
                  <c:v>225.6</c:v>
                </c:pt>
                <c:pt idx="119">
                  <c:v>224.3</c:v>
                </c:pt>
                <c:pt idx="120">
                  <c:v>223.8</c:v>
                </c:pt>
                <c:pt idx="121">
                  <c:v>222</c:v>
                </c:pt>
                <c:pt idx="122">
                  <c:v>221.1</c:v>
                </c:pt>
                <c:pt idx="123">
                  <c:v>220.8</c:v>
                </c:pt>
                <c:pt idx="124">
                  <c:v>220.1</c:v>
                </c:pt>
                <c:pt idx="125">
                  <c:v>220.2</c:v>
                </c:pt>
                <c:pt idx="126">
                  <c:v>221.1</c:v>
                </c:pt>
                <c:pt idx="127">
                  <c:v>222.2</c:v>
                </c:pt>
                <c:pt idx="128">
                  <c:v>221.8</c:v>
                </c:pt>
                <c:pt idx="129">
                  <c:v>220.5</c:v>
                </c:pt>
                <c:pt idx="130">
                  <c:v>219.1</c:v>
                </c:pt>
                <c:pt idx="131">
                  <c:v>217.2</c:v>
                </c:pt>
                <c:pt idx="132">
                  <c:v>217.2</c:v>
                </c:pt>
                <c:pt idx="133">
                  <c:v>218</c:v>
                </c:pt>
                <c:pt idx="134">
                  <c:v>224.1</c:v>
                </c:pt>
                <c:pt idx="135">
                  <c:v>229.2</c:v>
                </c:pt>
                <c:pt idx="136">
                  <c:v>228</c:v>
                </c:pt>
                <c:pt idx="137">
                  <c:v>222.5</c:v>
                </c:pt>
                <c:pt idx="138">
                  <c:v>224</c:v>
                </c:pt>
                <c:pt idx="139">
                  <c:v>218.5</c:v>
                </c:pt>
                <c:pt idx="140">
                  <c:v>214.9</c:v>
                </c:pt>
                <c:pt idx="141">
                  <c:v>213.4</c:v>
                </c:pt>
                <c:pt idx="142">
                  <c:v>208.6</c:v>
                </c:pt>
                <c:pt idx="143">
                  <c:v>209</c:v>
                </c:pt>
                <c:pt idx="144">
                  <c:v>208.6</c:v>
                </c:pt>
                <c:pt idx="145">
                  <c:v>212.9</c:v>
                </c:pt>
                <c:pt idx="146">
                  <c:v>214.1</c:v>
                </c:pt>
                <c:pt idx="147">
                  <c:v>214.3</c:v>
                </c:pt>
                <c:pt idx="148">
                  <c:v>212.4</c:v>
                </c:pt>
                <c:pt idx="149">
                  <c:v>212.8</c:v>
                </c:pt>
                <c:pt idx="150">
                  <c:v>209.8</c:v>
                </c:pt>
                <c:pt idx="151">
                  <c:v>209.2</c:v>
                </c:pt>
                <c:pt idx="152">
                  <c:v>208.2</c:v>
                </c:pt>
                <c:pt idx="153">
                  <c:v>207.5</c:v>
                </c:pt>
                <c:pt idx="154">
                  <c:v>206.1</c:v>
                </c:pt>
                <c:pt idx="155">
                  <c:v>204.8</c:v>
                </c:pt>
                <c:pt idx="156">
                  <c:v>208.3</c:v>
                </c:pt>
                <c:pt idx="157">
                  <c:v>216.2</c:v>
                </c:pt>
                <c:pt idx="158">
                  <c:v>219.2</c:v>
                </c:pt>
                <c:pt idx="159">
                  <c:v>218.2</c:v>
                </c:pt>
                <c:pt idx="160">
                  <c:v>218.2</c:v>
                </c:pt>
                <c:pt idx="161">
                  <c:v>214.9</c:v>
                </c:pt>
                <c:pt idx="162">
                  <c:v>213.5</c:v>
                </c:pt>
                <c:pt idx="163">
                  <c:v>210.9</c:v>
                </c:pt>
                <c:pt idx="164">
                  <c:v>210.2</c:v>
                </c:pt>
                <c:pt idx="165">
                  <c:v>210.3</c:v>
                </c:pt>
                <c:pt idx="166">
                  <c:v>211.4</c:v>
                </c:pt>
                <c:pt idx="167">
                  <c:v>229.8</c:v>
                </c:pt>
                <c:pt idx="168">
                  <c:v>225.7</c:v>
                </c:pt>
                <c:pt idx="169">
                  <c:v>241.1</c:v>
                </c:pt>
                <c:pt idx="170">
                  <c:v>243.8</c:v>
                </c:pt>
                <c:pt idx="171">
                  <c:v>246.4</c:v>
                </c:pt>
                <c:pt idx="172">
                  <c:v>229.6</c:v>
                </c:pt>
                <c:pt idx="173">
                  <c:v>232.1</c:v>
                </c:pt>
                <c:pt idx="174">
                  <c:v>216.3</c:v>
                </c:pt>
                <c:pt idx="175">
                  <c:v>224.7</c:v>
                </c:pt>
                <c:pt idx="176">
                  <c:v>208.4</c:v>
                </c:pt>
                <c:pt idx="177">
                  <c:v>202.2</c:v>
                </c:pt>
                <c:pt idx="178">
                  <c:v>195.1</c:v>
                </c:pt>
                <c:pt idx="179">
                  <c:v>194.4</c:v>
                </c:pt>
                <c:pt idx="180">
                  <c:v>194.9</c:v>
                </c:pt>
                <c:pt idx="181">
                  <c:v>194.5</c:v>
                </c:pt>
                <c:pt idx="182">
                  <c:v>194.3</c:v>
                </c:pt>
                <c:pt idx="183">
                  <c:v>195</c:v>
                </c:pt>
                <c:pt idx="184">
                  <c:v>195.4</c:v>
                </c:pt>
                <c:pt idx="185">
                  <c:v>196.7</c:v>
                </c:pt>
                <c:pt idx="186">
                  <c:v>197.6</c:v>
                </c:pt>
                <c:pt idx="187">
                  <c:v>198.8</c:v>
                </c:pt>
                <c:pt idx="188">
                  <c:v>199.9</c:v>
                </c:pt>
                <c:pt idx="189">
                  <c:v>200.1</c:v>
                </c:pt>
                <c:pt idx="190">
                  <c:v>201.4</c:v>
                </c:pt>
                <c:pt idx="191">
                  <c:v>200.5</c:v>
                </c:pt>
                <c:pt idx="192">
                  <c:v>200.8</c:v>
                </c:pt>
                <c:pt idx="193">
                  <c:v>200</c:v>
                </c:pt>
                <c:pt idx="194">
                  <c:v>200</c:v>
                </c:pt>
                <c:pt idx="195">
                  <c:v>199.9</c:v>
                </c:pt>
                <c:pt idx="196">
                  <c:v>199.5</c:v>
                </c:pt>
                <c:pt idx="197">
                  <c:v>199.4</c:v>
                </c:pt>
                <c:pt idx="198">
                  <c:v>199.9</c:v>
                </c:pt>
                <c:pt idx="199">
                  <c:v>199.6</c:v>
                </c:pt>
                <c:pt idx="200">
                  <c:v>199.1</c:v>
                </c:pt>
                <c:pt idx="201">
                  <c:v>199.1</c:v>
                </c:pt>
                <c:pt idx="202">
                  <c:v>198</c:v>
                </c:pt>
                <c:pt idx="203">
                  <c:v>197.4</c:v>
                </c:pt>
                <c:pt idx="204">
                  <c:v>203</c:v>
                </c:pt>
                <c:pt idx="205">
                  <c:v>195.2</c:v>
                </c:pt>
                <c:pt idx="206">
                  <c:v>194.4</c:v>
                </c:pt>
                <c:pt idx="207">
                  <c:v>194.6</c:v>
                </c:pt>
                <c:pt idx="208">
                  <c:v>194.4</c:v>
                </c:pt>
                <c:pt idx="209">
                  <c:v>193.9</c:v>
                </c:pt>
                <c:pt idx="210">
                  <c:v>194.3</c:v>
                </c:pt>
                <c:pt idx="211">
                  <c:v>215.4</c:v>
                </c:pt>
                <c:pt idx="212">
                  <c:v>194.3</c:v>
                </c:pt>
                <c:pt idx="213">
                  <c:v>193.8</c:v>
                </c:pt>
                <c:pt idx="214">
                  <c:v>194.3</c:v>
                </c:pt>
                <c:pt idx="215">
                  <c:v>194.3</c:v>
                </c:pt>
              </c:numCache>
            </c:numRef>
          </c:val>
          <c:smooth val="0"/>
          <c:extLst>
            <c:ext xmlns:c16="http://schemas.microsoft.com/office/drawing/2014/chart" uri="{C3380CC4-5D6E-409C-BE32-E72D297353CC}">
              <c16:uniqueId val="{00000000-8208-4204-8309-65BA5A8CDF19}"/>
            </c:ext>
          </c:extLst>
        </c:ser>
        <c:ser>
          <c:idx val="1"/>
          <c:order val="1"/>
          <c:tx>
            <c:strRef>
              <c:f>Sheet2!$D$1</c:f>
              <c:strCache>
                <c:ptCount val="1"/>
                <c:pt idx="0">
                  <c:v>Upstream of MD 147</c:v>
                </c:pt>
              </c:strCache>
            </c:strRef>
          </c:tx>
          <c:spPr>
            <a:ln w="28575" cap="rnd">
              <a:solidFill>
                <a:schemeClr val="accent2"/>
              </a:solidFill>
              <a:round/>
            </a:ln>
            <a:effectLst/>
          </c:spPr>
          <c:marker>
            <c:symbol val="none"/>
          </c:marker>
          <c:cat>
            <c:numRef>
              <c:f>Sheet2!$B$2:$B$217</c:f>
              <c:numCache>
                <c:formatCode>h:mm;@</c:formatCode>
                <c:ptCount val="216"/>
                <c:pt idx="0" formatCode="m/d/yyyy">
                  <c:v>42807</c:v>
                </c:pt>
                <c:pt idx="1">
                  <c:v>4.1666666666666678E-2</c:v>
                </c:pt>
                <c:pt idx="2">
                  <c:v>8.333333333333337E-2</c:v>
                </c:pt>
                <c:pt idx="3">
                  <c:v>0.125</c:v>
                </c:pt>
                <c:pt idx="4">
                  <c:v>0.16666666666666671</c:v>
                </c:pt>
                <c:pt idx="5">
                  <c:v>0.20833333333333351</c:v>
                </c:pt>
                <c:pt idx="6">
                  <c:v>0.25</c:v>
                </c:pt>
                <c:pt idx="7">
                  <c:v>0.29166666666666702</c:v>
                </c:pt>
                <c:pt idx="8">
                  <c:v>0.33333333333333331</c:v>
                </c:pt>
                <c:pt idx="9">
                  <c:v>0.37500000000000028</c:v>
                </c:pt>
                <c:pt idx="10">
                  <c:v>0.41666666666666702</c:v>
                </c:pt>
                <c:pt idx="11">
                  <c:v>0.45833333333333326</c:v>
                </c:pt>
                <c:pt idx="12">
                  <c:v>0.5</c:v>
                </c:pt>
                <c:pt idx="13">
                  <c:v>0.54166666666666652</c:v>
                </c:pt>
                <c:pt idx="14">
                  <c:v>0.58333333333333359</c:v>
                </c:pt>
                <c:pt idx="15">
                  <c:v>0.62500000000000056</c:v>
                </c:pt>
                <c:pt idx="16">
                  <c:v>0.66666666666666663</c:v>
                </c:pt>
                <c:pt idx="17">
                  <c:v>0.7083333333333337</c:v>
                </c:pt>
                <c:pt idx="18">
                  <c:v>0.75000000000000056</c:v>
                </c:pt>
                <c:pt idx="19">
                  <c:v>0.79166666666666652</c:v>
                </c:pt>
                <c:pt idx="20">
                  <c:v>0.8333333333333337</c:v>
                </c:pt>
                <c:pt idx="21">
                  <c:v>0.87500000000000056</c:v>
                </c:pt>
                <c:pt idx="22">
                  <c:v>0.91666666666666652</c:v>
                </c:pt>
                <c:pt idx="23">
                  <c:v>0.9583333333333337</c:v>
                </c:pt>
                <c:pt idx="24" formatCode="m/d/yyyy">
                  <c:v>42808</c:v>
                </c:pt>
                <c:pt idx="25">
                  <c:v>4.1666666666666678E-2</c:v>
                </c:pt>
                <c:pt idx="26">
                  <c:v>8.333333333333337E-2</c:v>
                </c:pt>
                <c:pt idx="27">
                  <c:v>0.125</c:v>
                </c:pt>
                <c:pt idx="28">
                  <c:v>0.16666666666666671</c:v>
                </c:pt>
                <c:pt idx="29">
                  <c:v>0.20833333333333351</c:v>
                </c:pt>
                <c:pt idx="30">
                  <c:v>0.25</c:v>
                </c:pt>
                <c:pt idx="31">
                  <c:v>0.29166666666666702</c:v>
                </c:pt>
                <c:pt idx="32">
                  <c:v>0.33333333333333331</c:v>
                </c:pt>
                <c:pt idx="33">
                  <c:v>0.37500000000000028</c:v>
                </c:pt>
                <c:pt idx="34">
                  <c:v>0.41666666666666702</c:v>
                </c:pt>
                <c:pt idx="35">
                  <c:v>0.45833333333333326</c:v>
                </c:pt>
                <c:pt idx="36">
                  <c:v>0.5</c:v>
                </c:pt>
                <c:pt idx="37">
                  <c:v>0.54166666666666652</c:v>
                </c:pt>
                <c:pt idx="38">
                  <c:v>0.58333333333333359</c:v>
                </c:pt>
                <c:pt idx="39">
                  <c:v>0.62500000000000056</c:v>
                </c:pt>
                <c:pt idx="40">
                  <c:v>0.66666666666666663</c:v>
                </c:pt>
                <c:pt idx="41">
                  <c:v>0.7083333333333337</c:v>
                </c:pt>
                <c:pt idx="42">
                  <c:v>0.75000000000000056</c:v>
                </c:pt>
                <c:pt idx="43">
                  <c:v>0.79166666666666652</c:v>
                </c:pt>
                <c:pt idx="44">
                  <c:v>0.8333333333333337</c:v>
                </c:pt>
                <c:pt idx="45">
                  <c:v>0.87500000000000056</c:v>
                </c:pt>
                <c:pt idx="46">
                  <c:v>0.91666666666666652</c:v>
                </c:pt>
                <c:pt idx="47">
                  <c:v>0.9583333333333337</c:v>
                </c:pt>
                <c:pt idx="48" formatCode="m/d/yyyy">
                  <c:v>42809</c:v>
                </c:pt>
                <c:pt idx="49">
                  <c:v>4.1666666666666678E-2</c:v>
                </c:pt>
                <c:pt idx="50">
                  <c:v>8.333333333333337E-2</c:v>
                </c:pt>
                <c:pt idx="51">
                  <c:v>0.125</c:v>
                </c:pt>
                <c:pt idx="52">
                  <c:v>0.16666666666666671</c:v>
                </c:pt>
                <c:pt idx="53">
                  <c:v>0.20833333333333351</c:v>
                </c:pt>
                <c:pt idx="54">
                  <c:v>0.25</c:v>
                </c:pt>
                <c:pt idx="55">
                  <c:v>0.29166666666666702</c:v>
                </c:pt>
                <c:pt idx="56">
                  <c:v>0.33333333333333331</c:v>
                </c:pt>
                <c:pt idx="57">
                  <c:v>0.37500000000000028</c:v>
                </c:pt>
                <c:pt idx="58">
                  <c:v>0.41666666666666702</c:v>
                </c:pt>
                <c:pt idx="59">
                  <c:v>0.45833333333333326</c:v>
                </c:pt>
                <c:pt idx="60">
                  <c:v>0.5</c:v>
                </c:pt>
                <c:pt idx="61">
                  <c:v>0.54166666666666652</c:v>
                </c:pt>
                <c:pt idx="62">
                  <c:v>0.58333333333333359</c:v>
                </c:pt>
                <c:pt idx="63">
                  <c:v>0.62500000000000056</c:v>
                </c:pt>
                <c:pt idx="64">
                  <c:v>0.66666666666666663</c:v>
                </c:pt>
                <c:pt idx="65">
                  <c:v>0.7083333333333337</c:v>
                </c:pt>
                <c:pt idx="66">
                  <c:v>0.75000000000000056</c:v>
                </c:pt>
                <c:pt idx="67">
                  <c:v>0.79166666666666652</c:v>
                </c:pt>
                <c:pt idx="68">
                  <c:v>0.8333333333333337</c:v>
                </c:pt>
                <c:pt idx="69">
                  <c:v>0.87500000000000056</c:v>
                </c:pt>
                <c:pt idx="70">
                  <c:v>0.91666666666666652</c:v>
                </c:pt>
                <c:pt idx="71">
                  <c:v>0.9583333333333337</c:v>
                </c:pt>
                <c:pt idx="72" formatCode="m/d/yyyy">
                  <c:v>42810</c:v>
                </c:pt>
                <c:pt idx="73">
                  <c:v>4.1666666666666678E-2</c:v>
                </c:pt>
                <c:pt idx="74">
                  <c:v>8.333333333333337E-2</c:v>
                </c:pt>
                <c:pt idx="75">
                  <c:v>0.125</c:v>
                </c:pt>
                <c:pt idx="76">
                  <c:v>0.16666666666666671</c:v>
                </c:pt>
                <c:pt idx="77">
                  <c:v>0.20833333333333351</c:v>
                </c:pt>
                <c:pt idx="78">
                  <c:v>0.25</c:v>
                </c:pt>
                <c:pt idx="79">
                  <c:v>0.29166666666666702</c:v>
                </c:pt>
                <c:pt idx="80">
                  <c:v>0.33333333333333331</c:v>
                </c:pt>
                <c:pt idx="81">
                  <c:v>0.37500000000000028</c:v>
                </c:pt>
                <c:pt idx="82">
                  <c:v>0.41666666666666702</c:v>
                </c:pt>
                <c:pt idx="83">
                  <c:v>0.45833333333333326</c:v>
                </c:pt>
                <c:pt idx="84">
                  <c:v>0.5</c:v>
                </c:pt>
                <c:pt idx="85">
                  <c:v>0.54166666666666652</c:v>
                </c:pt>
                <c:pt idx="86">
                  <c:v>0.58333333333333359</c:v>
                </c:pt>
                <c:pt idx="87">
                  <c:v>0.62500000000000056</c:v>
                </c:pt>
                <c:pt idx="88">
                  <c:v>0.66666666666666663</c:v>
                </c:pt>
                <c:pt idx="89">
                  <c:v>0.7083333333333337</c:v>
                </c:pt>
                <c:pt idx="90">
                  <c:v>0.75000000000000056</c:v>
                </c:pt>
                <c:pt idx="91">
                  <c:v>0.79166666666666652</c:v>
                </c:pt>
                <c:pt idx="92">
                  <c:v>0.8333333333333337</c:v>
                </c:pt>
                <c:pt idx="93">
                  <c:v>0.87500000000000056</c:v>
                </c:pt>
                <c:pt idx="94">
                  <c:v>0.91666666666666652</c:v>
                </c:pt>
                <c:pt idx="95">
                  <c:v>0.9583333333333337</c:v>
                </c:pt>
                <c:pt idx="96" formatCode="m/d/yyyy">
                  <c:v>42811</c:v>
                </c:pt>
                <c:pt idx="97">
                  <c:v>4.1666666666666678E-2</c:v>
                </c:pt>
                <c:pt idx="98">
                  <c:v>8.333333333333337E-2</c:v>
                </c:pt>
                <c:pt idx="99">
                  <c:v>0.125</c:v>
                </c:pt>
                <c:pt idx="100">
                  <c:v>0.16666666666666671</c:v>
                </c:pt>
                <c:pt idx="101">
                  <c:v>0.20833333333333351</c:v>
                </c:pt>
                <c:pt idx="102">
                  <c:v>0.25</c:v>
                </c:pt>
                <c:pt idx="103">
                  <c:v>0.29166666666666702</c:v>
                </c:pt>
                <c:pt idx="104">
                  <c:v>0.33333333333333331</c:v>
                </c:pt>
                <c:pt idx="105">
                  <c:v>0.37500000000000028</c:v>
                </c:pt>
                <c:pt idx="106">
                  <c:v>0.41666666666666702</c:v>
                </c:pt>
                <c:pt idx="107">
                  <c:v>0.45833333333333326</c:v>
                </c:pt>
                <c:pt idx="108">
                  <c:v>0.5</c:v>
                </c:pt>
                <c:pt idx="109">
                  <c:v>0.54166666666666652</c:v>
                </c:pt>
                <c:pt idx="110">
                  <c:v>0.58333333333333359</c:v>
                </c:pt>
                <c:pt idx="111">
                  <c:v>0.62500000000000056</c:v>
                </c:pt>
                <c:pt idx="112">
                  <c:v>0.66666666666666663</c:v>
                </c:pt>
                <c:pt idx="113">
                  <c:v>0.7083333333333337</c:v>
                </c:pt>
                <c:pt idx="114">
                  <c:v>0.75000000000000056</c:v>
                </c:pt>
                <c:pt idx="115">
                  <c:v>0.79166666666666652</c:v>
                </c:pt>
                <c:pt idx="116">
                  <c:v>0.8333333333333337</c:v>
                </c:pt>
                <c:pt idx="117">
                  <c:v>0.87500000000000056</c:v>
                </c:pt>
                <c:pt idx="118">
                  <c:v>0.91666666666666652</c:v>
                </c:pt>
                <c:pt idx="119">
                  <c:v>0.9583333333333337</c:v>
                </c:pt>
                <c:pt idx="120" formatCode="m/d/yyyy">
                  <c:v>42812</c:v>
                </c:pt>
                <c:pt idx="121">
                  <c:v>4.1666666666666678E-2</c:v>
                </c:pt>
                <c:pt idx="122">
                  <c:v>8.333333333333337E-2</c:v>
                </c:pt>
                <c:pt idx="123">
                  <c:v>0.125</c:v>
                </c:pt>
                <c:pt idx="124">
                  <c:v>0.16666666666666671</c:v>
                </c:pt>
                <c:pt idx="125">
                  <c:v>0.20833333333333351</c:v>
                </c:pt>
                <c:pt idx="126">
                  <c:v>0.25</c:v>
                </c:pt>
                <c:pt idx="127">
                  <c:v>0.29166666666666702</c:v>
                </c:pt>
                <c:pt idx="128">
                  <c:v>0.33333333333333331</c:v>
                </c:pt>
                <c:pt idx="129">
                  <c:v>0.37500000000000028</c:v>
                </c:pt>
                <c:pt idx="130">
                  <c:v>0.41666666666666702</c:v>
                </c:pt>
                <c:pt idx="131">
                  <c:v>0.45833333333333326</c:v>
                </c:pt>
                <c:pt idx="132">
                  <c:v>0.5</c:v>
                </c:pt>
                <c:pt idx="133">
                  <c:v>0.54166666666666652</c:v>
                </c:pt>
                <c:pt idx="134">
                  <c:v>0.58333333333333359</c:v>
                </c:pt>
                <c:pt idx="135">
                  <c:v>0.62500000000000056</c:v>
                </c:pt>
                <c:pt idx="136">
                  <c:v>0.66666666666666663</c:v>
                </c:pt>
                <c:pt idx="137">
                  <c:v>0.7083333333333337</c:v>
                </c:pt>
                <c:pt idx="138">
                  <c:v>0.75000000000000056</c:v>
                </c:pt>
                <c:pt idx="139">
                  <c:v>0.79166666666666652</c:v>
                </c:pt>
                <c:pt idx="140">
                  <c:v>0.8333333333333337</c:v>
                </c:pt>
                <c:pt idx="141">
                  <c:v>0.87500000000000056</c:v>
                </c:pt>
                <c:pt idx="142">
                  <c:v>0.91666666666666652</c:v>
                </c:pt>
                <c:pt idx="143">
                  <c:v>0.9583333333333337</c:v>
                </c:pt>
                <c:pt idx="144" formatCode="m/d/yyyy">
                  <c:v>42813</c:v>
                </c:pt>
                <c:pt idx="145">
                  <c:v>4.1666666666666678E-2</c:v>
                </c:pt>
                <c:pt idx="146">
                  <c:v>8.333333333333337E-2</c:v>
                </c:pt>
                <c:pt idx="147">
                  <c:v>0.125</c:v>
                </c:pt>
                <c:pt idx="148">
                  <c:v>0.16666666666666671</c:v>
                </c:pt>
                <c:pt idx="149">
                  <c:v>0.20833333333333351</c:v>
                </c:pt>
                <c:pt idx="150">
                  <c:v>0.25</c:v>
                </c:pt>
                <c:pt idx="151">
                  <c:v>0.29166666666666702</c:v>
                </c:pt>
                <c:pt idx="152">
                  <c:v>0.33333333333333331</c:v>
                </c:pt>
                <c:pt idx="153">
                  <c:v>0.37500000000000028</c:v>
                </c:pt>
                <c:pt idx="154">
                  <c:v>0.41666666666666702</c:v>
                </c:pt>
                <c:pt idx="155">
                  <c:v>0.45833333333333326</c:v>
                </c:pt>
                <c:pt idx="156">
                  <c:v>0.5</c:v>
                </c:pt>
                <c:pt idx="157">
                  <c:v>0.54166666666666652</c:v>
                </c:pt>
                <c:pt idx="158">
                  <c:v>0.58333333333333359</c:v>
                </c:pt>
                <c:pt idx="159">
                  <c:v>0.62500000000000056</c:v>
                </c:pt>
                <c:pt idx="160">
                  <c:v>0.66666666666666663</c:v>
                </c:pt>
                <c:pt idx="161">
                  <c:v>0.7083333333333337</c:v>
                </c:pt>
                <c:pt idx="162">
                  <c:v>0.75000000000000056</c:v>
                </c:pt>
                <c:pt idx="163">
                  <c:v>0.79166666666666652</c:v>
                </c:pt>
                <c:pt idx="164">
                  <c:v>0.8333333333333337</c:v>
                </c:pt>
                <c:pt idx="165">
                  <c:v>0.87500000000000056</c:v>
                </c:pt>
                <c:pt idx="166">
                  <c:v>0.91666666666666652</c:v>
                </c:pt>
                <c:pt idx="167">
                  <c:v>0.9583333333333337</c:v>
                </c:pt>
                <c:pt idx="168" formatCode="m/d/yyyy">
                  <c:v>42814</c:v>
                </c:pt>
                <c:pt idx="169">
                  <c:v>4.1666666666666678E-2</c:v>
                </c:pt>
                <c:pt idx="170">
                  <c:v>8.333333333333337E-2</c:v>
                </c:pt>
                <c:pt idx="171">
                  <c:v>0.125</c:v>
                </c:pt>
                <c:pt idx="172">
                  <c:v>0.16666666666666671</c:v>
                </c:pt>
                <c:pt idx="173">
                  <c:v>0.20833333333333351</c:v>
                </c:pt>
                <c:pt idx="174">
                  <c:v>0.25</c:v>
                </c:pt>
                <c:pt idx="175">
                  <c:v>0.29166666666666702</c:v>
                </c:pt>
                <c:pt idx="176">
                  <c:v>0.33333333333333331</c:v>
                </c:pt>
                <c:pt idx="177">
                  <c:v>0.37500000000000028</c:v>
                </c:pt>
                <c:pt idx="178">
                  <c:v>0.41666666666666702</c:v>
                </c:pt>
                <c:pt idx="179">
                  <c:v>0.45833333333333326</c:v>
                </c:pt>
                <c:pt idx="180">
                  <c:v>0.5</c:v>
                </c:pt>
                <c:pt idx="181">
                  <c:v>0.54166666666666652</c:v>
                </c:pt>
                <c:pt idx="182">
                  <c:v>0.58333333333333359</c:v>
                </c:pt>
                <c:pt idx="183">
                  <c:v>0.62500000000000056</c:v>
                </c:pt>
                <c:pt idx="184">
                  <c:v>0.66666666666666663</c:v>
                </c:pt>
                <c:pt idx="185">
                  <c:v>0.7083333333333337</c:v>
                </c:pt>
                <c:pt idx="186">
                  <c:v>0.75000000000000056</c:v>
                </c:pt>
                <c:pt idx="187">
                  <c:v>0.79166666666666652</c:v>
                </c:pt>
                <c:pt idx="188">
                  <c:v>0.8333333333333337</c:v>
                </c:pt>
                <c:pt idx="189">
                  <c:v>0.87500000000000056</c:v>
                </c:pt>
                <c:pt idx="190">
                  <c:v>0.91666666666666652</c:v>
                </c:pt>
                <c:pt idx="191">
                  <c:v>0.9583333333333337</c:v>
                </c:pt>
                <c:pt idx="192" formatCode="m/d/yyyy">
                  <c:v>42815</c:v>
                </c:pt>
                <c:pt idx="193">
                  <c:v>4.1666666666666678E-2</c:v>
                </c:pt>
                <c:pt idx="194">
                  <c:v>8.333333333333337E-2</c:v>
                </c:pt>
                <c:pt idx="195">
                  <c:v>0.125</c:v>
                </c:pt>
                <c:pt idx="196">
                  <c:v>0.16666666666666671</c:v>
                </c:pt>
                <c:pt idx="197">
                  <c:v>0.20833333333333351</c:v>
                </c:pt>
                <c:pt idx="198">
                  <c:v>0.25</c:v>
                </c:pt>
                <c:pt idx="199">
                  <c:v>0.29166666666666702</c:v>
                </c:pt>
                <c:pt idx="200">
                  <c:v>0.33333333333333331</c:v>
                </c:pt>
                <c:pt idx="201">
                  <c:v>0.37500000000000028</c:v>
                </c:pt>
                <c:pt idx="202">
                  <c:v>0.41666666666666702</c:v>
                </c:pt>
                <c:pt idx="203">
                  <c:v>0.45833333333333326</c:v>
                </c:pt>
                <c:pt idx="204">
                  <c:v>0.5</c:v>
                </c:pt>
                <c:pt idx="205">
                  <c:v>0.54166666666666652</c:v>
                </c:pt>
                <c:pt idx="206">
                  <c:v>0.58333333333333359</c:v>
                </c:pt>
                <c:pt idx="207">
                  <c:v>0.62500000000000056</c:v>
                </c:pt>
                <c:pt idx="208">
                  <c:v>0.66666666666666663</c:v>
                </c:pt>
                <c:pt idx="209">
                  <c:v>0.7083333333333337</c:v>
                </c:pt>
                <c:pt idx="210">
                  <c:v>0.75000000000000056</c:v>
                </c:pt>
                <c:pt idx="211">
                  <c:v>0.79166666666666652</c:v>
                </c:pt>
                <c:pt idx="212">
                  <c:v>0.8333333333333337</c:v>
                </c:pt>
                <c:pt idx="213">
                  <c:v>0.87500000000000056</c:v>
                </c:pt>
                <c:pt idx="214">
                  <c:v>0.91666666666666652</c:v>
                </c:pt>
                <c:pt idx="215">
                  <c:v>0.9583333333333337</c:v>
                </c:pt>
              </c:numCache>
            </c:numRef>
          </c:cat>
          <c:val>
            <c:numRef>
              <c:f>Sheet2!$D$2:$D$217</c:f>
              <c:numCache>
                <c:formatCode>General</c:formatCode>
                <c:ptCount val="216"/>
                <c:pt idx="0">
                  <c:v>194.3</c:v>
                </c:pt>
                <c:pt idx="1">
                  <c:v>193.7</c:v>
                </c:pt>
                <c:pt idx="2">
                  <c:v>194.2</c:v>
                </c:pt>
                <c:pt idx="3">
                  <c:v>194.7</c:v>
                </c:pt>
                <c:pt idx="4">
                  <c:v>194.4</c:v>
                </c:pt>
                <c:pt idx="5">
                  <c:v>194.5</c:v>
                </c:pt>
                <c:pt idx="6">
                  <c:v>196.2</c:v>
                </c:pt>
                <c:pt idx="7">
                  <c:v>195.7</c:v>
                </c:pt>
                <c:pt idx="8">
                  <c:v>195.7</c:v>
                </c:pt>
                <c:pt idx="9">
                  <c:v>195</c:v>
                </c:pt>
                <c:pt idx="10">
                  <c:v>194.9</c:v>
                </c:pt>
                <c:pt idx="11">
                  <c:v>194.7</c:v>
                </c:pt>
                <c:pt idx="12">
                  <c:v>193.7</c:v>
                </c:pt>
                <c:pt idx="13">
                  <c:v>194.2</c:v>
                </c:pt>
                <c:pt idx="14">
                  <c:v>194.6</c:v>
                </c:pt>
                <c:pt idx="15">
                  <c:v>192.6</c:v>
                </c:pt>
                <c:pt idx="16">
                  <c:v>192.6</c:v>
                </c:pt>
                <c:pt idx="17">
                  <c:v>193.8</c:v>
                </c:pt>
                <c:pt idx="18">
                  <c:v>193.4</c:v>
                </c:pt>
                <c:pt idx="19">
                  <c:v>193.7</c:v>
                </c:pt>
                <c:pt idx="20">
                  <c:v>194.3</c:v>
                </c:pt>
                <c:pt idx="21">
                  <c:v>195.9</c:v>
                </c:pt>
                <c:pt idx="22">
                  <c:v>194.9</c:v>
                </c:pt>
                <c:pt idx="23">
                  <c:v>194.1</c:v>
                </c:pt>
                <c:pt idx="24">
                  <c:v>192.9</c:v>
                </c:pt>
                <c:pt idx="25">
                  <c:v>190.5</c:v>
                </c:pt>
                <c:pt idx="26">
                  <c:v>186.7</c:v>
                </c:pt>
                <c:pt idx="27">
                  <c:v>185.1</c:v>
                </c:pt>
                <c:pt idx="28">
                  <c:v>194.6</c:v>
                </c:pt>
                <c:pt idx="29">
                  <c:v>208.3</c:v>
                </c:pt>
                <c:pt idx="30">
                  <c:v>221.6</c:v>
                </c:pt>
                <c:pt idx="31">
                  <c:v>223.2</c:v>
                </c:pt>
                <c:pt idx="32">
                  <c:v>221.2</c:v>
                </c:pt>
                <c:pt idx="33">
                  <c:v>192.8</c:v>
                </c:pt>
                <c:pt idx="34">
                  <c:v>194.4</c:v>
                </c:pt>
                <c:pt idx="35">
                  <c:v>190.4</c:v>
                </c:pt>
                <c:pt idx="36">
                  <c:v>184.5</c:v>
                </c:pt>
                <c:pt idx="37">
                  <c:v>196</c:v>
                </c:pt>
                <c:pt idx="38">
                  <c:v>199.4</c:v>
                </c:pt>
                <c:pt idx="39">
                  <c:v>202.4</c:v>
                </c:pt>
                <c:pt idx="40">
                  <c:v>200.8</c:v>
                </c:pt>
                <c:pt idx="41">
                  <c:v>210.9</c:v>
                </c:pt>
                <c:pt idx="42">
                  <c:v>220.3</c:v>
                </c:pt>
                <c:pt idx="43">
                  <c:v>224.5</c:v>
                </c:pt>
                <c:pt idx="44">
                  <c:v>227.2</c:v>
                </c:pt>
                <c:pt idx="45">
                  <c:v>233.7</c:v>
                </c:pt>
                <c:pt idx="46">
                  <c:v>239.1</c:v>
                </c:pt>
                <c:pt idx="47">
                  <c:v>244.2</c:v>
                </c:pt>
                <c:pt idx="48">
                  <c:v>248.2</c:v>
                </c:pt>
                <c:pt idx="49">
                  <c:v>248.4</c:v>
                </c:pt>
                <c:pt idx="50">
                  <c:v>250.7</c:v>
                </c:pt>
                <c:pt idx="51">
                  <c:v>254.1</c:v>
                </c:pt>
                <c:pt idx="52">
                  <c:v>254.1</c:v>
                </c:pt>
                <c:pt idx="53">
                  <c:v>254.5</c:v>
                </c:pt>
                <c:pt idx="54">
                  <c:v>250.4</c:v>
                </c:pt>
                <c:pt idx="55">
                  <c:v>249</c:v>
                </c:pt>
                <c:pt idx="56">
                  <c:v>251.1</c:v>
                </c:pt>
                <c:pt idx="57">
                  <c:v>284.8</c:v>
                </c:pt>
                <c:pt idx="58">
                  <c:v>292.60000000000002</c:v>
                </c:pt>
                <c:pt idx="59">
                  <c:v>285.60000000000002</c:v>
                </c:pt>
                <c:pt idx="60">
                  <c:v>278.7</c:v>
                </c:pt>
                <c:pt idx="61">
                  <c:v>268.5</c:v>
                </c:pt>
                <c:pt idx="62">
                  <c:v>259.5</c:v>
                </c:pt>
                <c:pt idx="63">
                  <c:v>248.4</c:v>
                </c:pt>
                <c:pt idx="64">
                  <c:v>245.7</c:v>
                </c:pt>
                <c:pt idx="65">
                  <c:v>248.8</c:v>
                </c:pt>
                <c:pt idx="66">
                  <c:v>257.8</c:v>
                </c:pt>
                <c:pt idx="67">
                  <c:v>264.8</c:v>
                </c:pt>
                <c:pt idx="68">
                  <c:v>266.3</c:v>
                </c:pt>
                <c:pt idx="69">
                  <c:v>266.7</c:v>
                </c:pt>
                <c:pt idx="70">
                  <c:v>264.5</c:v>
                </c:pt>
                <c:pt idx="71">
                  <c:v>262.8</c:v>
                </c:pt>
                <c:pt idx="72">
                  <c:v>261.8</c:v>
                </c:pt>
                <c:pt idx="73">
                  <c:v>261</c:v>
                </c:pt>
                <c:pt idx="74">
                  <c:v>260.60000000000002</c:v>
                </c:pt>
                <c:pt idx="75">
                  <c:v>261.60000000000002</c:v>
                </c:pt>
                <c:pt idx="76">
                  <c:v>261.8</c:v>
                </c:pt>
                <c:pt idx="77">
                  <c:v>263.10000000000002</c:v>
                </c:pt>
                <c:pt idx="78">
                  <c:v>262.89999999999969</c:v>
                </c:pt>
                <c:pt idx="79">
                  <c:v>263.5</c:v>
                </c:pt>
                <c:pt idx="80">
                  <c:v>263.60000000000002</c:v>
                </c:pt>
                <c:pt idx="81">
                  <c:v>263.10000000000002</c:v>
                </c:pt>
                <c:pt idx="82">
                  <c:v>261.5</c:v>
                </c:pt>
                <c:pt idx="83">
                  <c:v>256.2</c:v>
                </c:pt>
                <c:pt idx="84">
                  <c:v>250.6</c:v>
                </c:pt>
                <c:pt idx="85">
                  <c:v>249</c:v>
                </c:pt>
                <c:pt idx="86">
                  <c:v>250.6</c:v>
                </c:pt>
                <c:pt idx="87">
                  <c:v>252.5</c:v>
                </c:pt>
                <c:pt idx="88">
                  <c:v>255.6</c:v>
                </c:pt>
                <c:pt idx="89">
                  <c:v>256.89999999999969</c:v>
                </c:pt>
                <c:pt idx="90">
                  <c:v>256.39999999999969</c:v>
                </c:pt>
                <c:pt idx="91">
                  <c:v>256.60000000000002</c:v>
                </c:pt>
                <c:pt idx="92">
                  <c:v>254.6</c:v>
                </c:pt>
                <c:pt idx="93">
                  <c:v>251.8</c:v>
                </c:pt>
                <c:pt idx="94">
                  <c:v>246.2</c:v>
                </c:pt>
                <c:pt idx="95">
                  <c:v>241</c:v>
                </c:pt>
                <c:pt idx="96">
                  <c:v>237.6</c:v>
                </c:pt>
                <c:pt idx="97">
                  <c:v>235</c:v>
                </c:pt>
                <c:pt idx="98">
                  <c:v>233.8</c:v>
                </c:pt>
                <c:pt idx="99">
                  <c:v>231.6</c:v>
                </c:pt>
                <c:pt idx="100">
                  <c:v>235.2</c:v>
                </c:pt>
                <c:pt idx="101">
                  <c:v>232.8</c:v>
                </c:pt>
                <c:pt idx="102">
                  <c:v>234.1</c:v>
                </c:pt>
                <c:pt idx="103">
                  <c:v>232</c:v>
                </c:pt>
                <c:pt idx="104">
                  <c:v>229.1</c:v>
                </c:pt>
                <c:pt idx="105">
                  <c:v>235.2</c:v>
                </c:pt>
                <c:pt idx="106">
                  <c:v>238.6</c:v>
                </c:pt>
                <c:pt idx="107">
                  <c:v>240.9</c:v>
                </c:pt>
                <c:pt idx="108">
                  <c:v>238.8</c:v>
                </c:pt>
                <c:pt idx="109">
                  <c:v>236.5</c:v>
                </c:pt>
                <c:pt idx="110">
                  <c:v>223.3</c:v>
                </c:pt>
                <c:pt idx="111">
                  <c:v>220.9</c:v>
                </c:pt>
                <c:pt idx="112">
                  <c:v>221.2</c:v>
                </c:pt>
                <c:pt idx="113">
                  <c:v>221.7</c:v>
                </c:pt>
                <c:pt idx="114">
                  <c:v>221.9</c:v>
                </c:pt>
                <c:pt idx="115">
                  <c:v>220.6</c:v>
                </c:pt>
                <c:pt idx="116">
                  <c:v>220.3</c:v>
                </c:pt>
                <c:pt idx="117">
                  <c:v>220.6</c:v>
                </c:pt>
                <c:pt idx="118">
                  <c:v>220.8</c:v>
                </c:pt>
                <c:pt idx="119">
                  <c:v>219.8</c:v>
                </c:pt>
                <c:pt idx="120">
                  <c:v>218.4</c:v>
                </c:pt>
                <c:pt idx="121">
                  <c:v>217.7</c:v>
                </c:pt>
                <c:pt idx="122">
                  <c:v>218.2</c:v>
                </c:pt>
                <c:pt idx="123">
                  <c:v>216.4</c:v>
                </c:pt>
                <c:pt idx="124">
                  <c:v>217</c:v>
                </c:pt>
                <c:pt idx="125">
                  <c:v>218.6</c:v>
                </c:pt>
                <c:pt idx="126">
                  <c:v>219.7</c:v>
                </c:pt>
                <c:pt idx="127">
                  <c:v>220.2</c:v>
                </c:pt>
                <c:pt idx="128">
                  <c:v>218.4</c:v>
                </c:pt>
                <c:pt idx="129">
                  <c:v>217.1</c:v>
                </c:pt>
                <c:pt idx="130">
                  <c:v>215.6</c:v>
                </c:pt>
                <c:pt idx="131">
                  <c:v>214.7</c:v>
                </c:pt>
                <c:pt idx="132">
                  <c:v>212.9</c:v>
                </c:pt>
                <c:pt idx="133">
                  <c:v>213.8</c:v>
                </c:pt>
                <c:pt idx="134">
                  <c:v>217</c:v>
                </c:pt>
                <c:pt idx="135">
                  <c:v>218</c:v>
                </c:pt>
                <c:pt idx="136">
                  <c:v>214.4</c:v>
                </c:pt>
                <c:pt idx="137">
                  <c:v>214.1</c:v>
                </c:pt>
                <c:pt idx="138">
                  <c:v>215.5</c:v>
                </c:pt>
                <c:pt idx="139">
                  <c:v>211.1</c:v>
                </c:pt>
                <c:pt idx="140">
                  <c:v>209.4</c:v>
                </c:pt>
                <c:pt idx="141">
                  <c:v>208.2</c:v>
                </c:pt>
                <c:pt idx="142">
                  <c:v>205.7</c:v>
                </c:pt>
                <c:pt idx="143">
                  <c:v>203</c:v>
                </c:pt>
                <c:pt idx="144">
                  <c:v>204.5</c:v>
                </c:pt>
                <c:pt idx="145">
                  <c:v>208.5</c:v>
                </c:pt>
                <c:pt idx="146">
                  <c:v>210.3</c:v>
                </c:pt>
                <c:pt idx="147">
                  <c:v>210.8</c:v>
                </c:pt>
                <c:pt idx="148">
                  <c:v>209.4</c:v>
                </c:pt>
                <c:pt idx="149">
                  <c:v>209.6</c:v>
                </c:pt>
                <c:pt idx="150">
                  <c:v>206.9</c:v>
                </c:pt>
                <c:pt idx="151">
                  <c:v>205.8</c:v>
                </c:pt>
                <c:pt idx="152">
                  <c:v>204.9</c:v>
                </c:pt>
                <c:pt idx="153">
                  <c:v>205.9</c:v>
                </c:pt>
                <c:pt idx="154">
                  <c:v>201.7</c:v>
                </c:pt>
                <c:pt idx="155">
                  <c:v>201.1</c:v>
                </c:pt>
                <c:pt idx="156">
                  <c:v>205.3</c:v>
                </c:pt>
                <c:pt idx="157">
                  <c:v>212.5</c:v>
                </c:pt>
                <c:pt idx="158">
                  <c:v>213.9</c:v>
                </c:pt>
                <c:pt idx="159">
                  <c:v>214.2</c:v>
                </c:pt>
                <c:pt idx="160">
                  <c:v>213.9</c:v>
                </c:pt>
                <c:pt idx="161">
                  <c:v>211.5</c:v>
                </c:pt>
                <c:pt idx="162">
                  <c:v>209.5</c:v>
                </c:pt>
                <c:pt idx="163">
                  <c:v>207.2</c:v>
                </c:pt>
                <c:pt idx="164">
                  <c:v>209.5</c:v>
                </c:pt>
                <c:pt idx="165">
                  <c:v>209.5</c:v>
                </c:pt>
                <c:pt idx="166">
                  <c:v>208.9</c:v>
                </c:pt>
                <c:pt idx="167">
                  <c:v>211.1</c:v>
                </c:pt>
                <c:pt idx="168">
                  <c:v>214.3</c:v>
                </c:pt>
                <c:pt idx="169">
                  <c:v>215.8</c:v>
                </c:pt>
                <c:pt idx="170">
                  <c:v>215.1</c:v>
                </c:pt>
                <c:pt idx="171">
                  <c:v>213.7</c:v>
                </c:pt>
                <c:pt idx="172">
                  <c:v>211.5</c:v>
                </c:pt>
                <c:pt idx="173">
                  <c:v>208.7</c:v>
                </c:pt>
                <c:pt idx="174">
                  <c:v>204</c:v>
                </c:pt>
                <c:pt idx="175">
                  <c:v>198.8</c:v>
                </c:pt>
                <c:pt idx="176">
                  <c:v>197.3</c:v>
                </c:pt>
                <c:pt idx="177">
                  <c:v>196</c:v>
                </c:pt>
                <c:pt idx="178">
                  <c:v>193.1</c:v>
                </c:pt>
                <c:pt idx="179">
                  <c:v>191.7</c:v>
                </c:pt>
                <c:pt idx="180">
                  <c:v>192</c:v>
                </c:pt>
                <c:pt idx="181">
                  <c:v>191.8</c:v>
                </c:pt>
                <c:pt idx="182">
                  <c:v>192</c:v>
                </c:pt>
                <c:pt idx="183">
                  <c:v>192.4</c:v>
                </c:pt>
                <c:pt idx="184">
                  <c:v>192.5</c:v>
                </c:pt>
                <c:pt idx="185">
                  <c:v>193.7</c:v>
                </c:pt>
                <c:pt idx="186">
                  <c:v>195.1</c:v>
                </c:pt>
                <c:pt idx="187">
                  <c:v>196.6</c:v>
                </c:pt>
                <c:pt idx="188">
                  <c:v>197.1</c:v>
                </c:pt>
                <c:pt idx="189">
                  <c:v>197.8</c:v>
                </c:pt>
                <c:pt idx="190">
                  <c:v>198.1</c:v>
                </c:pt>
                <c:pt idx="191">
                  <c:v>197.8</c:v>
                </c:pt>
                <c:pt idx="192">
                  <c:v>198.2</c:v>
                </c:pt>
                <c:pt idx="193">
                  <c:v>198.6</c:v>
                </c:pt>
                <c:pt idx="194">
                  <c:v>198.6</c:v>
                </c:pt>
                <c:pt idx="195">
                  <c:v>199.1</c:v>
                </c:pt>
                <c:pt idx="196">
                  <c:v>196.3</c:v>
                </c:pt>
                <c:pt idx="197">
                  <c:v>198</c:v>
                </c:pt>
                <c:pt idx="198">
                  <c:v>196.6</c:v>
                </c:pt>
                <c:pt idx="199">
                  <c:v>196.5</c:v>
                </c:pt>
                <c:pt idx="200">
                  <c:v>196.5</c:v>
                </c:pt>
                <c:pt idx="201">
                  <c:v>195.9</c:v>
                </c:pt>
                <c:pt idx="202">
                  <c:v>196</c:v>
                </c:pt>
                <c:pt idx="203">
                  <c:v>194.9</c:v>
                </c:pt>
                <c:pt idx="204">
                  <c:v>194.2</c:v>
                </c:pt>
                <c:pt idx="205">
                  <c:v>193</c:v>
                </c:pt>
                <c:pt idx="206">
                  <c:v>193.7</c:v>
                </c:pt>
                <c:pt idx="207">
                  <c:v>192.3</c:v>
                </c:pt>
                <c:pt idx="208">
                  <c:v>192.6</c:v>
                </c:pt>
                <c:pt idx="209">
                  <c:v>191</c:v>
                </c:pt>
                <c:pt idx="210">
                  <c:v>193.5</c:v>
                </c:pt>
                <c:pt idx="211">
                  <c:v>192.6</c:v>
                </c:pt>
                <c:pt idx="212">
                  <c:v>193.2</c:v>
                </c:pt>
                <c:pt idx="213">
                  <c:v>201</c:v>
                </c:pt>
                <c:pt idx="214">
                  <c:v>193.7</c:v>
                </c:pt>
                <c:pt idx="215">
                  <c:v>195.5</c:v>
                </c:pt>
              </c:numCache>
            </c:numRef>
          </c:val>
          <c:smooth val="0"/>
          <c:extLst>
            <c:ext xmlns:c16="http://schemas.microsoft.com/office/drawing/2014/chart" uri="{C3380CC4-5D6E-409C-BE32-E72D297353CC}">
              <c16:uniqueId val="{00000001-8208-4204-8309-65BA5A8CDF19}"/>
            </c:ext>
          </c:extLst>
        </c:ser>
        <c:dLbls>
          <c:showLegendKey val="0"/>
          <c:showVal val="0"/>
          <c:showCatName val="0"/>
          <c:showSerName val="0"/>
          <c:showPercent val="0"/>
          <c:showBubbleSize val="0"/>
        </c:dLbls>
        <c:smooth val="0"/>
        <c:axId val="112952928"/>
        <c:axId val="112953712"/>
      </c:lineChart>
      <c:catAx>
        <c:axId val="112952928"/>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953712"/>
        <c:crosses val="autoZero"/>
        <c:auto val="1"/>
        <c:lblAlgn val="ctr"/>
        <c:lblOffset val="100"/>
        <c:noMultiLvlLbl val="0"/>
      </c:catAx>
      <c:valAx>
        <c:axId val="112953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Specific Conductance (</a:t>
                </a:r>
                <a:r>
                  <a:rPr lang="en-US" sz="1600" dirty="0" err="1"/>
                  <a:t>uS</a:t>
                </a:r>
                <a:r>
                  <a:rPr lang="en-US" sz="1600" dirty="0"/>
                  <a:t>/cm)</a:t>
                </a:r>
              </a:p>
            </c:rich>
          </c:tx>
          <c:layout>
            <c:manualLayout>
              <c:xMode val="edge"/>
              <c:yMode val="edge"/>
              <c:x val="1.2987450787401584E-2"/>
              <c:y val="0.30073797025371835"/>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2952928"/>
        <c:crossesAt val="6"/>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SHA Statewide</a:t>
            </a:r>
            <a:r>
              <a:rPr lang="en-US" baseline="0" dirty="0"/>
              <a:t> Salt </a:t>
            </a:r>
            <a:r>
              <a:rPr lang="en-US" dirty="0"/>
              <a:t>Usage </a:t>
            </a:r>
            <a:r>
              <a:rPr lang="en-US" baseline="0" dirty="0"/>
              <a:t>Trend</a:t>
            </a:r>
            <a:endParaRPr lang="en-US" dirty="0"/>
          </a:p>
        </c:rich>
      </c:tx>
      <c:layout>
        <c:manualLayout>
          <c:xMode val="edge"/>
          <c:yMode val="edge"/>
          <c:x val="0.41565376638056389"/>
          <c:y val="2.561271954646095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57569432733799"/>
          <c:y val="1.6485594735458391E-2"/>
          <c:w val="0.89143762770438606"/>
          <c:h val="0.67523230344289475"/>
        </c:manualLayout>
      </c:layout>
      <c:barChart>
        <c:barDir val="col"/>
        <c:grouping val="clustered"/>
        <c:varyColors val="0"/>
        <c:ser>
          <c:idx val="0"/>
          <c:order val="0"/>
          <c:tx>
            <c:strRef>
              <c:f>Sheet1!$B$1</c:f>
              <c:strCache>
                <c:ptCount val="1"/>
                <c:pt idx="0">
                  <c:v>Usage Rate</c:v>
                </c:pt>
              </c:strCache>
            </c:strRef>
          </c:tx>
          <c:spPr>
            <a:solidFill>
              <a:schemeClr val="bg2">
                <a:lumMod val="50000"/>
              </a:schemeClr>
            </a:solidFill>
            <a:ln>
              <a:noFill/>
            </a:ln>
            <a:effectLst/>
          </c:spPr>
          <c:invertIfNegative val="0"/>
          <c:trendline>
            <c:spPr>
              <a:ln w="19050" cap="rnd">
                <a:solidFill>
                  <a:schemeClr val="accent1"/>
                </a:solidFill>
                <a:prstDash val="sysDot"/>
              </a:ln>
              <a:effectLst/>
            </c:spPr>
            <c:trendlineType val="linear"/>
            <c:dispRSqr val="0"/>
            <c:dispEq val="0"/>
          </c:trendline>
          <c:cat>
            <c:strRef>
              <c:f>Sheet1!$A$2:$A$8</c:f>
              <c:strCache>
                <c:ptCount val="5"/>
                <c:pt idx="0">
                  <c:v>2012/13</c:v>
                </c:pt>
                <c:pt idx="1">
                  <c:v>2013/14</c:v>
                </c:pt>
                <c:pt idx="2">
                  <c:v>2014/15</c:v>
                </c:pt>
                <c:pt idx="3">
                  <c:v>2015/16 (w/o blizzard)</c:v>
                </c:pt>
                <c:pt idx="4">
                  <c:v>2016/17 </c:v>
                </c:pt>
              </c:strCache>
            </c:strRef>
          </c:cat>
          <c:val>
            <c:numRef>
              <c:f>Sheet1!$B$2:$B$6</c:f>
              <c:numCache>
                <c:formatCode>General</c:formatCode>
                <c:ptCount val="5"/>
                <c:pt idx="0">
                  <c:v>1081</c:v>
                </c:pt>
                <c:pt idx="1">
                  <c:v>955</c:v>
                </c:pt>
                <c:pt idx="2">
                  <c:v>807</c:v>
                </c:pt>
                <c:pt idx="3">
                  <c:v>614</c:v>
                </c:pt>
                <c:pt idx="4">
                  <c:v>420</c:v>
                </c:pt>
              </c:numCache>
            </c:numRef>
          </c:val>
          <c:extLst>
            <c:ext xmlns:c16="http://schemas.microsoft.com/office/drawing/2014/chart" uri="{C3380CC4-5D6E-409C-BE32-E72D297353CC}">
              <c16:uniqueId val="{00000000-672A-457C-8B3E-ECC7FC823BA0}"/>
            </c:ext>
          </c:extLst>
        </c:ser>
        <c:ser>
          <c:idx val="1"/>
          <c:order val="1"/>
          <c:tx>
            <c:strRef>
              <c:f>Sheet1!$C$1</c:f>
              <c:strCache>
                <c:ptCount val="1"/>
                <c:pt idx="0">
                  <c:v>Inches of Adj. Acum.</c:v>
                </c:pt>
              </c:strCache>
            </c:strRef>
          </c:tx>
          <c:spPr>
            <a:solidFill>
              <a:schemeClr val="accent2"/>
            </a:solidFill>
            <a:ln>
              <a:noFill/>
            </a:ln>
            <a:effectLst/>
          </c:spPr>
          <c:invertIfNegative val="0"/>
          <c:cat>
            <c:strRef>
              <c:f>Sheet1!$A$2:$A$8</c:f>
              <c:strCache>
                <c:ptCount val="5"/>
                <c:pt idx="0">
                  <c:v>2012/13</c:v>
                </c:pt>
                <c:pt idx="1">
                  <c:v>2013/14</c:v>
                </c:pt>
                <c:pt idx="2">
                  <c:v>2014/15</c:v>
                </c:pt>
                <c:pt idx="3">
                  <c:v>2015/16 (w/o blizzard)</c:v>
                </c:pt>
                <c:pt idx="4">
                  <c:v>2016/17 </c:v>
                </c:pt>
              </c:strCache>
            </c:strRef>
          </c:cat>
          <c:val>
            <c:numRef>
              <c:f>Sheet1!$C$2:$C$6</c:f>
              <c:numCache>
                <c:formatCode>General</c:formatCode>
                <c:ptCount val="5"/>
                <c:pt idx="0">
                  <c:v>25</c:v>
                </c:pt>
                <c:pt idx="1">
                  <c:v>67</c:v>
                </c:pt>
                <c:pt idx="2">
                  <c:v>48</c:v>
                </c:pt>
                <c:pt idx="3">
                  <c:v>16</c:v>
                </c:pt>
                <c:pt idx="4">
                  <c:v>27</c:v>
                </c:pt>
              </c:numCache>
            </c:numRef>
          </c:val>
          <c:extLst>
            <c:ext xmlns:c16="http://schemas.microsoft.com/office/drawing/2014/chart" uri="{C3380CC4-5D6E-409C-BE32-E72D297353CC}">
              <c16:uniqueId val="{00000001-672A-457C-8B3E-ECC7FC823BA0}"/>
            </c:ext>
          </c:extLst>
        </c:ser>
        <c:dLbls>
          <c:showLegendKey val="0"/>
          <c:showVal val="0"/>
          <c:showCatName val="0"/>
          <c:showSerName val="0"/>
          <c:showPercent val="0"/>
          <c:showBubbleSize val="0"/>
        </c:dLbls>
        <c:gapWidth val="219"/>
        <c:axId val="112957240"/>
        <c:axId val="112957632"/>
      </c:barChart>
      <c:catAx>
        <c:axId val="112957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957632"/>
        <c:crosses val="autoZero"/>
        <c:auto val="1"/>
        <c:lblAlgn val="ctr"/>
        <c:lblOffset val="100"/>
        <c:noMultiLvlLbl val="0"/>
      </c:catAx>
      <c:valAx>
        <c:axId val="112957632"/>
        <c:scaling>
          <c:orientation val="minMax"/>
          <c:max val="1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Pounds / Lane Mile / Inch</a:t>
                </a:r>
              </a:p>
            </c:rich>
          </c:tx>
          <c:layout>
            <c:manualLayout>
              <c:xMode val="edge"/>
              <c:yMode val="edge"/>
              <c:x val="9.8808271108111426E-2"/>
              <c:y val="0.201443496261877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957240"/>
        <c:crosses val="autoZero"/>
        <c:crossBetween val="between"/>
        <c:majorUnit val="1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cap="none" spc="20" baseline="0">
                <a:solidFill>
                  <a:schemeClr val="tx1">
                    <a:lumMod val="50000"/>
                    <a:lumOff val="50000"/>
                  </a:schemeClr>
                </a:solidFill>
                <a:latin typeface="+mn-lt"/>
                <a:ea typeface="+mn-ea"/>
                <a:cs typeface="+mn-cs"/>
              </a:defRPr>
            </a:pPr>
            <a:r>
              <a:rPr lang="en-US" sz="2800" dirty="0"/>
              <a:t>Mid-Atlantic</a:t>
            </a:r>
            <a:r>
              <a:rPr lang="en-US" sz="2800" baseline="0" dirty="0"/>
              <a:t> States Seasonal Usage Rates</a:t>
            </a:r>
            <a:endParaRPr lang="en-US" sz="2800" dirty="0"/>
          </a:p>
        </c:rich>
      </c:tx>
      <c:layout>
        <c:manualLayout>
          <c:xMode val="edge"/>
          <c:yMode val="edge"/>
          <c:x val="0.2295567987951897"/>
          <c:y val="1.9560200704668122E-3"/>
        </c:manualLayout>
      </c:layout>
      <c:overlay val="0"/>
      <c:spPr>
        <a:noFill/>
        <a:ln>
          <a:noFill/>
        </a:ln>
        <a:effectLst/>
      </c:spPr>
      <c:txPr>
        <a:bodyPr rot="0" spcFirstLastPara="1" vertOverflow="ellipsis" vert="horz" wrap="square" anchor="ctr" anchorCtr="1"/>
        <a:lstStyle/>
        <a:p>
          <a:pPr algn="l">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9.7964596829460585E-2"/>
          <c:y val="9.5671421796958894E-2"/>
          <c:w val="0.90203540317053965"/>
          <c:h val="0.81439646660083831"/>
        </c:manualLayout>
      </c:layout>
      <c:barChart>
        <c:barDir val="col"/>
        <c:grouping val="clustered"/>
        <c:varyColors val="0"/>
        <c:ser>
          <c:idx val="0"/>
          <c:order val="0"/>
          <c:tx>
            <c:strRef>
              <c:f>Sheet1!$B$1</c:f>
              <c:strCache>
                <c:ptCount val="1"/>
                <c:pt idx="0">
                  <c:v>Usage Rate</c:v>
                </c:pt>
              </c:strCache>
            </c:strRef>
          </c:tx>
          <c:spPr>
            <a:solidFill>
              <a:schemeClr val="bg2">
                <a:lumMod val="50000"/>
              </a:schemeClr>
            </a:solidFill>
            <a:ln w="9525" cap="flat" cmpd="sng" algn="ctr">
              <a:solidFill>
                <a:schemeClr val="accent1">
                  <a:shade val="95000"/>
                </a:schemeClr>
              </a:solidFill>
              <a:round/>
            </a:ln>
            <a:effectLst/>
          </c:spPr>
          <c:invertIfNegative val="0"/>
          <c:cat>
            <c:strRef>
              <c:f>Sheet1!$A$2:$A$10</c:f>
              <c:strCache>
                <c:ptCount val="9"/>
                <c:pt idx="0">
                  <c:v>New Jersey</c:v>
                </c:pt>
                <c:pt idx="1">
                  <c:v>Delaware</c:v>
                </c:pt>
                <c:pt idx="2">
                  <c:v>New York</c:v>
                </c:pt>
                <c:pt idx="3">
                  <c:v>Ohio</c:v>
                </c:pt>
                <c:pt idx="4">
                  <c:v>Virginia</c:v>
                </c:pt>
                <c:pt idx="5">
                  <c:v>Maryland</c:v>
                </c:pt>
                <c:pt idx="6">
                  <c:v>Pennsylvania</c:v>
                </c:pt>
                <c:pt idx="7">
                  <c:v>West Virginia</c:v>
                </c:pt>
                <c:pt idx="8">
                  <c:v>Florida</c:v>
                </c:pt>
              </c:strCache>
            </c:strRef>
          </c:cat>
          <c:val>
            <c:numRef>
              <c:f>Sheet1!$B$2:$B$10</c:f>
              <c:numCache>
                <c:formatCode>General</c:formatCode>
                <c:ptCount val="9"/>
                <c:pt idx="0">
                  <c:v>1027</c:v>
                </c:pt>
                <c:pt idx="1">
                  <c:v>619</c:v>
                </c:pt>
                <c:pt idx="2">
                  <c:v>606</c:v>
                </c:pt>
                <c:pt idx="3">
                  <c:v>576</c:v>
                </c:pt>
                <c:pt idx="4">
                  <c:v>452</c:v>
                </c:pt>
                <c:pt idx="5">
                  <c:v>420</c:v>
                </c:pt>
                <c:pt idx="6">
                  <c:v>312</c:v>
                </c:pt>
                <c:pt idx="7">
                  <c:v>188</c:v>
                </c:pt>
                <c:pt idx="8">
                  <c:v>10</c:v>
                </c:pt>
              </c:numCache>
            </c:numRef>
          </c:val>
          <c:extLst>
            <c:ext xmlns:c16="http://schemas.microsoft.com/office/drawing/2014/chart" uri="{C3380CC4-5D6E-409C-BE32-E72D297353CC}">
              <c16:uniqueId val="{00000000-1AB5-4453-A940-D78E959B7D7B}"/>
            </c:ext>
          </c:extLst>
        </c:ser>
        <c:dLbls>
          <c:showLegendKey val="0"/>
          <c:showVal val="0"/>
          <c:showCatName val="0"/>
          <c:showSerName val="0"/>
          <c:showPercent val="0"/>
          <c:showBubbleSize val="0"/>
        </c:dLbls>
        <c:gapWidth val="100"/>
        <c:overlap val="-24"/>
        <c:axId val="230292184"/>
        <c:axId val="230292968"/>
      </c:barChart>
      <c:catAx>
        <c:axId val="230292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30292968"/>
        <c:crosses val="autoZero"/>
        <c:auto val="0"/>
        <c:lblAlgn val="ctr"/>
        <c:lblOffset val="100"/>
        <c:noMultiLvlLbl val="0"/>
      </c:catAx>
      <c:valAx>
        <c:axId val="230292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dirty="0"/>
                  <a:t>Pounds</a:t>
                </a:r>
                <a:r>
                  <a:rPr lang="en-US" baseline="0" dirty="0"/>
                  <a:t> / lane mile / inch</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3029218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400" b="0" i="0" u="none" strike="noStrike" kern="1200" baseline="0">
                <a:solidFill>
                  <a:schemeClr val="tx1">
                    <a:lumMod val="50000"/>
                    <a:lumOff val="50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Introductions…..</a:t>
            </a:r>
            <a:endParaRPr/>
          </a:p>
        </p:txBody>
      </p:sp>
      <p:sp>
        <p:nvSpPr>
          <p:cNvPr id="110" name="Google Shape;110;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By 1990 and the early 2000’s sales had skyrocketed to 9 times the levels of 1960.  This can be attributed to more roads and more resources but how much of it was from over utilization of those stockpiles and unneeded promises made to the public?  It is not just MD that has a salt addiction.  Look at those accrued numbers from just 6 other states.  </a:t>
            </a:r>
            <a:endParaRPr/>
          </a:p>
        </p:txBody>
      </p:sp>
      <p:sp>
        <p:nvSpPr>
          <p:cNvPr id="182" name="Google Shape;182;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Explain the chart… Ask the questions… Why is this happening the data doesn’t lie… Are we using to much?  Over producing on LOS?  Thoughts?</a:t>
            </a:r>
            <a:endParaRPr/>
          </a:p>
        </p:txBody>
      </p:sp>
      <p:sp>
        <p:nvSpPr>
          <p:cNvPr id="191" name="Google Shape;191;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It is no coincidence that readings from rivers feeding into the drinking supply reservoirs around Baltimore have tripled since 1960.  Those readings go hand in hand with the increase in salt sold and used nationwide.  Trends in data don’t lie over time and if we don’t change the trends in the data we might as well be drinking out of the ocean in few years.  </a:t>
            </a:r>
            <a:endParaRPr/>
          </a:p>
        </p:txBody>
      </p:sp>
      <p:sp>
        <p:nvSpPr>
          <p:cNvPr id="204" name="Google Shape;204;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There are 153 watersheds in MD.  Do you all understand what water shed is?  Explain to class if needed.</a:t>
            </a:r>
            <a:endParaRPr/>
          </a:p>
        </p:txBody>
      </p:sp>
      <p:sp>
        <p:nvSpPr>
          <p:cNvPr id="217" name="Google Shape;217;p1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As of right now 29 of those watersheds are impaired or not functioning at a healthy level for aquatic life or vegetation.  They are all here outlined in red.  Look at these and remember where they are.</a:t>
            </a:r>
            <a:endParaRPr/>
          </a:p>
          <a:p>
            <a:pPr marL="0" lvl="0" indent="0" algn="l" rtl="0">
              <a:lnSpc>
                <a:spcPct val="100000"/>
              </a:lnSpc>
              <a:spcBef>
                <a:spcPts val="0"/>
              </a:spcBef>
              <a:spcAft>
                <a:spcPts val="0"/>
              </a:spcAft>
              <a:buSzPts val="1400"/>
              <a:buNone/>
            </a:pPr>
            <a:endParaRPr/>
          </a:p>
        </p:txBody>
      </p:sp>
      <p:sp>
        <p:nvSpPr>
          <p:cNvPr id="223" name="Google Shape;223;p1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The ones in dark red are the first proposed watersheds for possible TMDL sanctions in MD.  Does everyone remember what a TMDL is?  Explain to class if needed.  These have not been implemented yet but have been tabled and the details are being worked out by multiple agencies.  Stand by because it is coming…</a:t>
            </a:r>
            <a:endParaRPr/>
          </a:p>
          <a:p>
            <a:pPr marL="0" lvl="0" indent="0" algn="l" rtl="0">
              <a:lnSpc>
                <a:spcPct val="100000"/>
              </a:lnSpc>
              <a:spcBef>
                <a:spcPts val="0"/>
              </a:spcBef>
              <a:spcAft>
                <a:spcPts val="0"/>
              </a:spcAft>
              <a:buSzPts val="1400"/>
              <a:buNone/>
            </a:pPr>
            <a:endParaRPr/>
          </a:p>
        </p:txBody>
      </p:sp>
      <p:sp>
        <p:nvSpPr>
          <p:cNvPr id="229" name="Google Shape;229;p1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It is kind of hard to see but as of last winter season SHA had 277 well contamination claims for high chloride levels.  This picture is very telling as most of these claims fall within watersheds that have been found to be impaired by chlorides.  Coincidence?? I think not.  Does anyone know ballpark how much it costs to replace a well at a residence?  25000 dollars is in that ball park.  Do the math.  Not a cheap thing to fix it we are found to be at fault.</a:t>
            </a:r>
            <a:endParaRPr/>
          </a:p>
          <a:p>
            <a:pPr marL="0" lvl="0" indent="0" algn="l" rtl="0">
              <a:lnSpc>
                <a:spcPct val="100000"/>
              </a:lnSpc>
              <a:spcBef>
                <a:spcPts val="0"/>
              </a:spcBef>
              <a:spcAft>
                <a:spcPts val="0"/>
              </a:spcAft>
              <a:buSzPts val="1400"/>
              <a:buNone/>
            </a:pPr>
            <a:endParaRPr/>
          </a:p>
        </p:txBody>
      </p:sp>
      <p:sp>
        <p:nvSpPr>
          <p:cNvPr id="235" name="Google Shape;235;p2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The conductivity of the river increased both upstream and downstream during and after the snow event on March 14-15 – likely from run-off occurring further up in the watershed.  Except for the early hours of March 14, higher conductivities were measured downstream of MD 147.  </a:t>
            </a:r>
            <a:endParaRPr/>
          </a:p>
        </p:txBody>
      </p:sp>
      <p:sp>
        <p:nvSpPr>
          <p:cNvPr id="241" name="Google Shape;241;p2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Where were we? Where are we? Where do we want to be?  The first two questions we can answer using historical data and the years of internal expertise right here in this room.  The last one could be a bit tricky though due to the unknown factors like budgets, employee turnover, regulations, new equipment and technologies, etc.  but we need to have some sort of direction that we can present when asked.  </a:t>
            </a:r>
            <a:endParaRPr/>
          </a:p>
          <a:p>
            <a:pPr marL="0" lvl="0" indent="0" algn="l" rtl="0">
              <a:lnSpc>
                <a:spcPct val="100000"/>
              </a:lnSpc>
              <a:spcBef>
                <a:spcPts val="0"/>
              </a:spcBef>
              <a:spcAft>
                <a:spcPts val="0"/>
              </a:spcAft>
              <a:buSzPts val="1400"/>
              <a:buNone/>
            </a:pPr>
            <a:endParaRPr/>
          </a:p>
        </p:txBody>
      </p:sp>
      <p:sp>
        <p:nvSpPr>
          <p:cNvPr id="119" name="Google Shape;119;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b="1"/>
              <a:t>Biological response to land development: </a:t>
            </a:r>
            <a:r>
              <a:rPr lang="en-US" b="1" i="1"/>
              <a:t>fewer fish species</a:t>
            </a:r>
            <a:endParaRPr/>
          </a:p>
          <a:p>
            <a:pPr marL="0" lvl="0" indent="0" algn="l" rtl="0">
              <a:lnSpc>
                <a:spcPct val="100000"/>
              </a:lnSpc>
              <a:spcBef>
                <a:spcPts val="0"/>
              </a:spcBef>
              <a:spcAft>
                <a:spcPts val="0"/>
              </a:spcAft>
              <a:buSzPts val="1400"/>
              <a:buNone/>
            </a:pPr>
            <a:r>
              <a:rPr lang="en-US"/>
              <a:t>The charts below tell that the number of fish species declines significantly when a watershed is developed. </a:t>
            </a:r>
            <a:endParaRPr/>
          </a:p>
          <a:p>
            <a:pPr marL="0" lvl="0" indent="0" algn="l" rtl="0">
              <a:lnSpc>
                <a:spcPct val="100000"/>
              </a:lnSpc>
              <a:spcBef>
                <a:spcPts val="0"/>
              </a:spcBef>
              <a:spcAft>
                <a:spcPts val="0"/>
              </a:spcAft>
              <a:buSzPts val="1400"/>
              <a:buNone/>
            </a:pPr>
            <a:r>
              <a:rPr lang="en-US"/>
              <a:t>In the early part of the 21st century, Mattawoman's river and estuary had a healthy total of 54 species of fish, in the top 6% of comparably sized Maryland watersheds.  This number may be declining, as the number of species in the estuary began to drop dramatically around 2005 from over-development of the watershed. A smarter-growth land-use plan, and protection of the stream valley, is needed to stem the fall and to set the stage to reverse the trend.</a:t>
            </a:r>
            <a:endParaRPr/>
          </a:p>
        </p:txBody>
      </p:sp>
      <p:sp>
        <p:nvSpPr>
          <p:cNvPr id="254" name="Google Shape;254;p2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endParaRPr/>
          </a:p>
        </p:txBody>
      </p:sp>
      <p:sp>
        <p:nvSpPr>
          <p:cNvPr id="263" name="Google Shape;263;p2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9" name="Google Shape;269;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4" name="Google Shape;274;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Talk about the usage rates from other surrounding states and explain in detail how we got to where we are now.  Need to elaborate that yes we are making great strides in reductions but we have a long way to go and we can not do it without buy in from the top.  </a:t>
            </a:r>
            <a:endParaRPr/>
          </a:p>
        </p:txBody>
      </p:sp>
      <p:sp>
        <p:nvSpPr>
          <p:cNvPr id="286" name="Google Shape;286;p2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0" name="Google Shape;300;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6" name="Google Shape;306;p3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Clr>
                <a:schemeClr val="dk1"/>
              </a:buClr>
              <a:buSzPts val="1200"/>
              <a:buFont typeface="Arial"/>
              <a:buChar char="●"/>
            </a:pPr>
            <a:r>
              <a:rPr lang="en-US"/>
              <a:t>Survival Lesson: Adopt “Sensible Salting” Practices</a:t>
            </a:r>
            <a:endParaRPr/>
          </a:p>
          <a:p>
            <a:pPr marL="0" lvl="0" indent="0" algn="l" rtl="0">
              <a:lnSpc>
                <a:spcPct val="100000"/>
              </a:lnSpc>
              <a:spcBef>
                <a:spcPts val="0"/>
              </a:spcBef>
              <a:spcAft>
                <a:spcPts val="0"/>
              </a:spcAft>
              <a:buSzPts val="1400"/>
              <a:buNone/>
            </a:pPr>
            <a:r>
              <a:rPr lang="en-US"/>
              <a:t>Adopting specific practices for plowing and spreading salt will be a great benefit in a variety of areas.</a:t>
            </a:r>
            <a:endParaRPr/>
          </a:p>
          <a:p>
            <a:pPr marL="0" lvl="0" indent="0" algn="l" rtl="0">
              <a:lnSpc>
                <a:spcPct val="100000"/>
              </a:lnSpc>
              <a:spcBef>
                <a:spcPts val="0"/>
              </a:spcBef>
              <a:spcAft>
                <a:spcPts val="0"/>
              </a:spcAft>
              <a:buSzPts val="1400"/>
              <a:buNone/>
            </a:pPr>
            <a:r>
              <a:rPr lang="en-US"/>
              <a:t>Sensible salting provides for “Professional Snowfighting and Snowfighters”.</a:t>
            </a:r>
            <a:endParaRPr/>
          </a:p>
          <a:p>
            <a:pPr marL="0" lvl="0" indent="0" algn="l" rtl="0">
              <a:lnSpc>
                <a:spcPct val="100000"/>
              </a:lnSpc>
              <a:spcBef>
                <a:spcPts val="0"/>
              </a:spcBef>
              <a:spcAft>
                <a:spcPts val="0"/>
              </a:spcAft>
              <a:buSzPts val="1400"/>
              <a:buNone/>
            </a:pPr>
            <a:r>
              <a:rPr lang="en-US"/>
              <a:t>Sensible salting protects the environment</a:t>
            </a:r>
            <a:endParaRPr/>
          </a:p>
          <a:p>
            <a:pPr marL="0" lvl="0" indent="0" algn="l" rtl="0">
              <a:lnSpc>
                <a:spcPct val="100000"/>
              </a:lnSpc>
              <a:spcBef>
                <a:spcPts val="0"/>
              </a:spcBef>
              <a:spcAft>
                <a:spcPts val="0"/>
              </a:spcAft>
              <a:buSzPts val="1400"/>
              <a:buNone/>
            </a:pPr>
            <a:r>
              <a:rPr lang="en-US"/>
              <a:t>Sensible salting increases safety at reduced costs</a:t>
            </a:r>
            <a:endParaRPr/>
          </a:p>
          <a:p>
            <a:pPr marL="0" lvl="0" indent="0" algn="l" rtl="0">
              <a:lnSpc>
                <a:spcPct val="100000"/>
              </a:lnSpc>
              <a:spcBef>
                <a:spcPts val="0"/>
              </a:spcBef>
              <a:spcAft>
                <a:spcPts val="0"/>
              </a:spcAft>
              <a:buSzPts val="1400"/>
              <a:buNone/>
            </a:pPr>
            <a:r>
              <a:rPr lang="en-US"/>
              <a:t>Sensible salting reduces liability</a:t>
            </a:r>
            <a:endParaRPr/>
          </a:p>
          <a:p>
            <a:pPr marL="0" lvl="0" indent="0" algn="l" rtl="0">
              <a:lnSpc>
                <a:spcPct val="100000"/>
              </a:lnSpc>
              <a:spcBef>
                <a:spcPts val="0"/>
              </a:spcBef>
              <a:spcAft>
                <a:spcPts val="0"/>
              </a:spcAft>
              <a:buSzPts val="1400"/>
              <a:buNone/>
            </a:pPr>
            <a:r>
              <a:rPr lang="en-US"/>
              <a:t>Sensible Salting Practices should be part of your Comprehensive Winter Operations Plan</a:t>
            </a:r>
            <a:endParaRPr/>
          </a:p>
          <a:p>
            <a:pPr marL="0" lvl="0" indent="0" algn="l" rtl="0">
              <a:lnSpc>
                <a:spcPct val="100000"/>
              </a:lnSpc>
              <a:spcBef>
                <a:spcPts val="0"/>
              </a:spcBef>
              <a:spcAft>
                <a:spcPts val="0"/>
              </a:spcAft>
              <a:buSzPts val="1400"/>
              <a:buNone/>
            </a:pPr>
            <a:r>
              <a:rPr lang="en-US"/>
              <a:t>Just what does “sensible salting” mean?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2" name="Google Shape;312;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7" name="Google Shape;317;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3" name="Google Shape;323;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3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How many of you have heard if your snow route wasn’t “running water”  or “passable then you need to go hit it again? Those terms, even across Districts, was something that has been burned into our snow IQ as meaning you did a great job.   Well we all know that words or phrases are all relative to the perspective of the person using the word or phrase.  Previous Leadership would inquire when a road appeared to be covered and deemed not “passable” and want it wet pavement every time it was seen in the camera or on the news.  Well I am here to tell you times have changed and so has the message / expectations.</a:t>
            </a:r>
            <a:endParaRPr/>
          </a:p>
        </p:txBody>
      </p:sp>
      <p:sp>
        <p:nvSpPr>
          <p:cNvPr id="329" name="Google Shape;329;p3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35" name="Google Shape;335;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41" name="Google Shape;341;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3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endParaRPr/>
          </a:p>
        </p:txBody>
      </p:sp>
      <p:sp>
        <p:nvSpPr>
          <p:cNvPr id="348" name="Google Shape;348;p3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Has anyone in the room heard or seen this before and can you explain it?   Salt Brine needs to be made at a 23.3 % solution and properly has a freezing point of -6 degrees.  The percentage of salt in the brine solution is one of the keys to success with the use of brine. Too much salt and the freezing point goes up, too little and the freezing point also goes up.  There has been a lot of debate on the effectiveness of liquid applications in colder climates and I was a huge skeptic until I got to witness it work first hand on 15 degree day.  I would be willing to bet that some of the failures others experienced were due to a solution that was just a few percent off of the optimum ratio.    </a:t>
            </a:r>
            <a:endParaRPr/>
          </a:p>
          <a:p>
            <a:pPr marL="0" lvl="0" indent="0" algn="l" rtl="0">
              <a:lnSpc>
                <a:spcPct val="100000"/>
              </a:lnSpc>
              <a:spcBef>
                <a:spcPts val="0"/>
              </a:spcBef>
              <a:spcAft>
                <a:spcPts val="0"/>
              </a:spcAft>
              <a:buSzPts val="1400"/>
              <a:buNone/>
            </a:pPr>
            <a:endParaRPr/>
          </a:p>
        </p:txBody>
      </p:sp>
      <p:sp>
        <p:nvSpPr>
          <p:cNvPr id="355" name="Google Shape;355;p3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62" name="Google Shape;362;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4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endParaRPr/>
          </a:p>
        </p:txBody>
      </p:sp>
      <p:sp>
        <p:nvSpPr>
          <p:cNvPr id="368" name="Google Shape;368;p4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4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I know that I am by far the not the best person to be up here preaching best practices with Resource Management.  There is a lot of people in this very room with a whole lot more years experience than me.  This is the kind of place where ideas and knowledge is passed.  Any other thoughts or practices worth mentioning?  </a:t>
            </a:r>
            <a:endParaRPr/>
          </a:p>
          <a:p>
            <a:pPr marL="0" lvl="0" indent="0" algn="l" rtl="0">
              <a:lnSpc>
                <a:spcPct val="100000"/>
              </a:lnSpc>
              <a:spcBef>
                <a:spcPts val="0"/>
              </a:spcBef>
              <a:spcAft>
                <a:spcPts val="0"/>
              </a:spcAft>
              <a:buSzPts val="1400"/>
              <a:buNone/>
            </a:pPr>
            <a:endParaRPr/>
          </a:p>
        </p:txBody>
      </p:sp>
      <p:sp>
        <p:nvSpPr>
          <p:cNvPr id="375" name="Google Shape;375;p4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1779588" y="774700"/>
            <a:ext cx="3305175" cy="2479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How up-to-date is your equipment?</a:t>
            </a:r>
            <a:endParaRPr/>
          </a:p>
          <a:p>
            <a:pPr marL="0" lvl="0" indent="0" algn="l" rtl="0">
              <a:lnSpc>
                <a:spcPct val="100000"/>
              </a:lnSpc>
              <a:spcBef>
                <a:spcPts val="0"/>
              </a:spcBef>
              <a:spcAft>
                <a:spcPts val="0"/>
              </a:spcAft>
              <a:buSzPts val="1400"/>
              <a:buNone/>
            </a:pPr>
            <a:r>
              <a:rPr lang="en-US"/>
              <a:t>How up-to-date is your knowledge on winter maintenance equipment and what’s available?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bec7dc3e7_0_2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ebec7dc3e7_0_2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I know that I am by far the not the best person to be up here preaching best practices with Resource Management.  There is a lot of people in this very room with a whole lot more years experience than me.  This is the kind of place where ideas and knowledge is passed.  Any other thoughts or practices worth mentioning?  </a:t>
            </a:r>
            <a:endParaRPr/>
          </a:p>
          <a:p>
            <a:pPr marL="0" lvl="0" indent="0" algn="l" rtl="0">
              <a:lnSpc>
                <a:spcPct val="100000"/>
              </a:lnSpc>
              <a:spcBef>
                <a:spcPts val="0"/>
              </a:spcBef>
              <a:spcAft>
                <a:spcPts val="0"/>
              </a:spcAft>
              <a:buSzPts val="1400"/>
              <a:buNone/>
            </a:pPr>
            <a:endParaRPr/>
          </a:p>
        </p:txBody>
      </p:sp>
      <p:sp>
        <p:nvSpPr>
          <p:cNvPr id="382" name="Google Shape;382;gebec7dc3e7_0_2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bec7dc3e7_0_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ebec7dc3e7_0_3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89" name="Google Shape;389;gebec7dc3e7_0_3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bec7dc3e7_0_4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ebec7dc3e7_0_4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96" name="Google Shape;396;gebec7dc3e7_0_4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ebec7dc3e7_0_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02" name="Google Shape;402;gebec7dc3e7_0_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4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endParaRPr/>
          </a:p>
        </p:txBody>
      </p:sp>
      <p:sp>
        <p:nvSpPr>
          <p:cNvPr id="409" name="Google Shape;409;p4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At the current time SHA has a modern fleet of snow fighting equipment and it is ever evolving.  </a:t>
            </a:r>
            <a:endParaRPr/>
          </a:p>
        </p:txBody>
      </p:sp>
      <p:sp>
        <p:nvSpPr>
          <p:cNvPr id="138" name="Google Shape;138;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4" name="Google Shape;144;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Drive home the point that other countries are actually calling road salt a pollutant/contaminant.  It is not long until or federal EPA and environmental agencies are lobbying for this same type of legislation.</a:t>
            </a:r>
            <a:endParaRPr/>
          </a:p>
        </p:txBody>
      </p:sp>
      <p:sp>
        <p:nvSpPr>
          <p:cNvPr id="150" name="Google Shape;150;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Explain this chart and how in the beginning there were not as many roads to treat…</a:t>
            </a:r>
            <a:endParaRPr/>
          </a:p>
        </p:txBody>
      </p:sp>
      <p:sp>
        <p:nvSpPr>
          <p:cNvPr id="160" name="Google Shape;160;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t>By 1970 sales had quadrupled and our applications had began to exceed he USGS recommended levels.</a:t>
            </a:r>
            <a:endParaRPr/>
          </a:p>
        </p:txBody>
      </p:sp>
      <p:sp>
        <p:nvSpPr>
          <p:cNvPr id="172" name="Google Shape;172;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45"/>
          <p:cNvSpPr/>
          <p:nvPr/>
        </p:nvSpPr>
        <p:spPr>
          <a:xfrm>
            <a:off x="2382" y="6400800"/>
            <a:ext cx="9141619"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5"/>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5"/>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2" name="Google Shape;22;p45"/>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5"/>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5" name="Google Shape;25;p45"/>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
        <p:nvSpPr>
          <p:cNvPr id="26" name="Google Shape;26;p45"/>
          <p:cNvSpPr/>
          <p:nvPr/>
        </p:nvSpPr>
        <p:spPr>
          <a:xfrm>
            <a:off x="0" y="6334315"/>
            <a:ext cx="9144001" cy="65999"/>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4"/>
        <p:cNvGrpSpPr/>
        <p:nvPr/>
      </p:nvGrpSpPr>
      <p:grpSpPr>
        <a:xfrm>
          <a:off x="0" y="0"/>
          <a:ext cx="0" cy="0"/>
          <a:chOff x="0" y="0"/>
          <a:chExt cx="0" cy="0"/>
        </a:xfrm>
      </p:grpSpPr>
      <p:sp>
        <p:nvSpPr>
          <p:cNvPr id="85" name="Google Shape;85;p54"/>
          <p:cNvSpPr/>
          <p:nvPr/>
        </p:nvSpPr>
        <p:spPr>
          <a:xfrm>
            <a:off x="0" y="4953000"/>
            <a:ext cx="9141619" cy="19050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4"/>
          <p:cNvSpPr/>
          <p:nvPr/>
        </p:nvSpPr>
        <p:spPr>
          <a:xfrm>
            <a:off x="12" y="4915076"/>
            <a:ext cx="9141619"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4"/>
          <p:cNvSpPr txBox="1">
            <a:spLocks noGrp="1"/>
          </p:cNvSpPr>
          <p:nvPr>
            <p:ph type="title"/>
          </p:nvPr>
        </p:nvSpPr>
        <p:spPr>
          <a:xfrm>
            <a:off x="822960" y="5074920"/>
            <a:ext cx="758523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4"/>
          <p:cNvSpPr>
            <a:spLocks noGrp="1"/>
          </p:cNvSpPr>
          <p:nvPr>
            <p:ph type="pic" idx="2"/>
          </p:nvPr>
        </p:nvSpPr>
        <p:spPr>
          <a:xfrm>
            <a:off x="12" y="0"/>
            <a:ext cx="9143989" cy="4915076"/>
          </a:xfrm>
          <a:prstGeom prst="rect">
            <a:avLst/>
          </a:prstGeom>
          <a:solidFill>
            <a:srgbClr val="B6C3CF"/>
          </a:solidFill>
          <a:ln>
            <a:noFill/>
          </a:ln>
        </p:spPr>
      </p:sp>
      <p:sp>
        <p:nvSpPr>
          <p:cNvPr id="89" name="Google Shape;89;p54"/>
          <p:cNvSpPr txBox="1">
            <a:spLocks noGrp="1"/>
          </p:cNvSpPr>
          <p:nvPr>
            <p:ph type="body" idx="1"/>
          </p:nvPr>
        </p:nvSpPr>
        <p:spPr>
          <a:xfrm>
            <a:off x="822960" y="5907024"/>
            <a:ext cx="758952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0" name="Google Shape;90;p5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4"/>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5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5"/>
          <p:cNvSpPr txBox="1">
            <a:spLocks noGrp="1"/>
          </p:cNvSpPr>
          <p:nvPr>
            <p:ph type="body" idx="1"/>
          </p:nvPr>
        </p:nvSpPr>
        <p:spPr>
          <a:xfrm rot="5400000">
            <a:off x="2583180" y="85514"/>
            <a:ext cx="4023360" cy="754380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6" name="Google Shape;96;p55"/>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5"/>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5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56"/>
          <p:cNvSpPr/>
          <p:nvPr/>
        </p:nvSpPr>
        <p:spPr>
          <a:xfrm>
            <a:off x="2382" y="6400800"/>
            <a:ext cx="9141619"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6"/>
          <p:cNvSpPr/>
          <p:nvPr/>
        </p:nvSpPr>
        <p:spPr>
          <a:xfrm>
            <a:off x="12" y="6334316"/>
            <a:ext cx="9143989"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6"/>
          <p:cNvSpPr txBox="1">
            <a:spLocks noGrp="1"/>
          </p:cNvSpPr>
          <p:nvPr>
            <p:ph type="title"/>
          </p:nvPr>
        </p:nvSpPr>
        <p:spPr>
          <a:xfrm rot="5400000">
            <a:off x="4649564" y="2306413"/>
            <a:ext cx="5759898" cy="197167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6"/>
          <p:cNvSpPr txBox="1">
            <a:spLocks noGrp="1"/>
          </p:cNvSpPr>
          <p:nvPr>
            <p:ph type="body" idx="1"/>
          </p:nvPr>
        </p:nvSpPr>
        <p:spPr>
          <a:xfrm rot="5400000">
            <a:off x="649063" y="391888"/>
            <a:ext cx="5759898" cy="5800725"/>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4" name="Google Shape;104;p5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56"/>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6"/>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4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6"/>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3"/>
        <p:cNvGrpSpPr/>
        <p:nvPr/>
      </p:nvGrpSpPr>
      <p:grpSpPr>
        <a:xfrm>
          <a:off x="0" y="0"/>
          <a:ext cx="0" cy="0"/>
          <a:chOff x="0" y="0"/>
          <a:chExt cx="0" cy="0"/>
        </a:xfrm>
      </p:grpSpPr>
      <p:sp>
        <p:nvSpPr>
          <p:cNvPr id="34" name="Google Shape;34;p47"/>
          <p:cNvSpPr/>
          <p:nvPr/>
        </p:nvSpPr>
        <p:spPr>
          <a:xfrm>
            <a:off x="2382" y="6400800"/>
            <a:ext cx="9141619"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7"/>
          <p:cNvSpPr/>
          <p:nvPr/>
        </p:nvSpPr>
        <p:spPr>
          <a:xfrm>
            <a:off x="12" y="6334316"/>
            <a:ext cx="9141619"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7"/>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4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8"/>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4"/>
        <p:cNvGrpSpPr/>
        <p:nvPr/>
      </p:nvGrpSpPr>
      <p:grpSpPr>
        <a:xfrm>
          <a:off x="0" y="0"/>
          <a:ext cx="0" cy="0"/>
          <a:chOff x="0" y="0"/>
          <a:chExt cx="0" cy="0"/>
        </a:xfrm>
      </p:grpSpPr>
      <p:sp>
        <p:nvSpPr>
          <p:cNvPr id="45" name="Google Shape;45;p49"/>
          <p:cNvSpPr/>
          <p:nvPr/>
        </p:nvSpPr>
        <p:spPr>
          <a:xfrm>
            <a:off x="2382" y="6400800"/>
            <a:ext cx="9141619"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9"/>
          <p:cNvSpPr txBox="1">
            <a:spLocks noGrp="1"/>
          </p:cNvSpPr>
          <p:nvPr>
            <p:ph type="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8" name="Google Shape;48;p49"/>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9"/>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1" name="Google Shape;51;p49"/>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
        <p:nvSpPr>
          <p:cNvPr id="52" name="Google Shape;52;p49"/>
          <p:cNvSpPr/>
          <p:nvPr/>
        </p:nvSpPr>
        <p:spPr>
          <a:xfrm>
            <a:off x="0" y="6334315"/>
            <a:ext cx="9144001" cy="65999"/>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53"/>
        <p:cNvGrpSpPr/>
        <p:nvPr/>
      </p:nvGrpSpPr>
      <p:grpSpPr>
        <a:xfrm>
          <a:off x="0" y="0"/>
          <a:ext cx="0" cy="0"/>
          <a:chOff x="0" y="0"/>
          <a:chExt cx="0" cy="0"/>
        </a:xfrm>
      </p:grpSpPr>
      <p:sp>
        <p:nvSpPr>
          <p:cNvPr id="54" name="Google Shape;54;p50"/>
          <p:cNvSpPr txBox="1">
            <a:spLocks noGrp="1"/>
          </p:cNvSpPr>
          <p:nvPr>
            <p:ph type="title"/>
          </p:nvPr>
        </p:nvSpPr>
        <p:spPr>
          <a:xfrm>
            <a:off x="866216" y="1447800"/>
            <a:ext cx="6619244" cy="19812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body" idx="1"/>
          </p:nvPr>
        </p:nvSpPr>
        <p:spPr>
          <a:xfrm>
            <a:off x="866216" y="3657600"/>
            <a:ext cx="6619244" cy="2362200"/>
          </a:xfrm>
          <a:prstGeom prst="rect">
            <a:avLst/>
          </a:prstGeom>
          <a:noFill/>
          <a:ln>
            <a:noFill/>
          </a:ln>
        </p:spPr>
        <p:txBody>
          <a:bodyPr spcFirstLastPara="1" wrap="square" lIns="0" tIns="45700" rIns="0" bIns="45700" anchor="ctr" anchorCtr="0">
            <a:normAutofit/>
          </a:bodyPr>
          <a:lstStyle>
            <a:lvl1pPr marL="457200" lvl="0" indent="-228600" algn="l">
              <a:lnSpc>
                <a:spcPct val="90000"/>
              </a:lnSpc>
              <a:spcBef>
                <a:spcPts val="1200"/>
              </a:spcBef>
              <a:spcAft>
                <a:spcPts val="0"/>
              </a:spcAft>
              <a:buSzPts val="1350"/>
              <a:buNone/>
              <a:defRPr sz="1350"/>
            </a:lvl1pPr>
            <a:lvl2pPr marL="914400" lvl="1" indent="-228600" algn="l">
              <a:lnSpc>
                <a:spcPct val="90000"/>
              </a:lnSpc>
              <a:spcBef>
                <a:spcPts val="200"/>
              </a:spcBef>
              <a:spcAft>
                <a:spcPts val="0"/>
              </a:spcAft>
              <a:buSzPts val="900"/>
              <a:buNone/>
              <a:defRPr sz="900"/>
            </a:lvl2pPr>
            <a:lvl3pPr marL="1371600" lvl="2" indent="-228600" algn="l">
              <a:lnSpc>
                <a:spcPct val="90000"/>
              </a:lnSpc>
              <a:spcBef>
                <a:spcPts val="400"/>
              </a:spcBef>
              <a:spcAft>
                <a:spcPts val="0"/>
              </a:spcAft>
              <a:buSzPts val="750"/>
              <a:buNone/>
              <a:defRPr sz="750"/>
            </a:lvl3pPr>
            <a:lvl4pPr marL="1828800" lvl="3" indent="-228600" algn="l">
              <a:lnSpc>
                <a:spcPct val="90000"/>
              </a:lnSpc>
              <a:spcBef>
                <a:spcPts val="400"/>
              </a:spcBef>
              <a:spcAft>
                <a:spcPts val="0"/>
              </a:spcAft>
              <a:buSzPts val="675"/>
              <a:buNone/>
              <a:defRPr sz="675"/>
            </a:lvl4pPr>
            <a:lvl5pPr marL="2286000" lvl="4" indent="-228600" algn="l">
              <a:lnSpc>
                <a:spcPct val="90000"/>
              </a:lnSpc>
              <a:spcBef>
                <a:spcPts val="400"/>
              </a:spcBef>
              <a:spcAft>
                <a:spcPts val="0"/>
              </a:spcAft>
              <a:buSzPts val="675"/>
              <a:buNone/>
              <a:defRPr sz="675"/>
            </a:lvl5pPr>
            <a:lvl6pPr marL="2743200" lvl="5" indent="-228600" algn="l">
              <a:lnSpc>
                <a:spcPct val="90000"/>
              </a:lnSpc>
              <a:spcBef>
                <a:spcPts val="400"/>
              </a:spcBef>
              <a:spcAft>
                <a:spcPts val="0"/>
              </a:spcAft>
              <a:buSzPts val="675"/>
              <a:buNone/>
              <a:defRPr sz="675"/>
            </a:lvl6pPr>
            <a:lvl7pPr marL="3200400" lvl="6" indent="-228600" algn="l">
              <a:lnSpc>
                <a:spcPct val="90000"/>
              </a:lnSpc>
              <a:spcBef>
                <a:spcPts val="400"/>
              </a:spcBef>
              <a:spcAft>
                <a:spcPts val="0"/>
              </a:spcAft>
              <a:buSzPts val="675"/>
              <a:buNone/>
              <a:defRPr sz="675"/>
            </a:lvl7pPr>
            <a:lvl8pPr marL="3657600" lvl="7" indent="-228600" algn="l">
              <a:lnSpc>
                <a:spcPct val="90000"/>
              </a:lnSpc>
              <a:spcBef>
                <a:spcPts val="400"/>
              </a:spcBef>
              <a:spcAft>
                <a:spcPts val="0"/>
              </a:spcAft>
              <a:buSzPts val="675"/>
              <a:buNone/>
              <a:defRPr sz="675"/>
            </a:lvl8pPr>
            <a:lvl9pPr marL="4114800" lvl="8" indent="-228600" algn="l">
              <a:lnSpc>
                <a:spcPct val="90000"/>
              </a:lnSpc>
              <a:spcBef>
                <a:spcPts val="400"/>
              </a:spcBef>
              <a:spcAft>
                <a:spcPts val="400"/>
              </a:spcAft>
              <a:buSzPts val="675"/>
              <a:buNone/>
              <a:defRPr sz="675"/>
            </a:lvl9pPr>
          </a:lstStyle>
          <a:p>
            <a:endParaRPr/>
          </a:p>
        </p:txBody>
      </p:sp>
      <p:sp>
        <p:nvSpPr>
          <p:cNvPr id="56" name="Google Shape;56;p5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0"/>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5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1"/>
          <p:cNvSpPr txBox="1">
            <a:spLocks noGrp="1"/>
          </p:cNvSpPr>
          <p:nvPr>
            <p:ph type="body" idx="1"/>
          </p:nvPr>
        </p:nvSpPr>
        <p:spPr>
          <a:xfrm>
            <a:off x="822960" y="1845734"/>
            <a:ext cx="370332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2" name="Google Shape;62;p51"/>
          <p:cNvSpPr txBox="1">
            <a:spLocks noGrp="1"/>
          </p:cNvSpPr>
          <p:nvPr>
            <p:ph type="body" idx="2"/>
          </p:nvPr>
        </p:nvSpPr>
        <p:spPr>
          <a:xfrm>
            <a:off x="4663440" y="1845735"/>
            <a:ext cx="370332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3" name="Google Shape;63;p5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1"/>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5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2"/>
          <p:cNvSpPr txBox="1">
            <a:spLocks noGrp="1"/>
          </p:cNvSpPr>
          <p:nvPr>
            <p:ph type="body" idx="1"/>
          </p:nvPr>
        </p:nvSpPr>
        <p:spPr>
          <a:xfrm>
            <a:off x="82296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9" name="Google Shape;69;p52"/>
          <p:cNvSpPr txBox="1">
            <a:spLocks noGrp="1"/>
          </p:cNvSpPr>
          <p:nvPr>
            <p:ph type="body" idx="2"/>
          </p:nvPr>
        </p:nvSpPr>
        <p:spPr>
          <a:xfrm>
            <a:off x="822960" y="2582334"/>
            <a:ext cx="370332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52"/>
          <p:cNvSpPr txBox="1">
            <a:spLocks noGrp="1"/>
          </p:cNvSpPr>
          <p:nvPr>
            <p:ph type="body" idx="3"/>
          </p:nvPr>
        </p:nvSpPr>
        <p:spPr>
          <a:xfrm>
            <a:off x="466344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1" name="Google Shape;71;p52"/>
          <p:cNvSpPr txBox="1">
            <a:spLocks noGrp="1"/>
          </p:cNvSpPr>
          <p:nvPr>
            <p:ph type="body" idx="4"/>
          </p:nvPr>
        </p:nvSpPr>
        <p:spPr>
          <a:xfrm>
            <a:off x="4663440" y="2582334"/>
            <a:ext cx="370332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2" name="Google Shape;72;p52"/>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2"/>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5"/>
        <p:cNvGrpSpPr/>
        <p:nvPr/>
      </p:nvGrpSpPr>
      <p:grpSpPr>
        <a:xfrm>
          <a:off x="0" y="0"/>
          <a:ext cx="0" cy="0"/>
          <a:chOff x="0" y="0"/>
          <a:chExt cx="0" cy="0"/>
        </a:xfrm>
      </p:grpSpPr>
      <p:sp>
        <p:nvSpPr>
          <p:cNvPr id="76" name="Google Shape;76;p53"/>
          <p:cNvSpPr/>
          <p:nvPr/>
        </p:nvSpPr>
        <p:spPr>
          <a:xfrm>
            <a:off x="13" y="0"/>
            <a:ext cx="3038093" cy="68580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53"/>
          <p:cNvSpPr/>
          <p:nvPr/>
        </p:nvSpPr>
        <p:spPr>
          <a:xfrm>
            <a:off x="3030053" y="0"/>
            <a:ext cx="48006"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53"/>
          <p:cNvSpPr txBox="1">
            <a:spLocks noGrp="1"/>
          </p:cNvSpPr>
          <p:nvPr>
            <p:ph type="title"/>
          </p:nvPr>
        </p:nvSpPr>
        <p:spPr>
          <a:xfrm>
            <a:off x="342900" y="594359"/>
            <a:ext cx="24003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3"/>
          <p:cNvSpPr txBox="1">
            <a:spLocks noGrp="1"/>
          </p:cNvSpPr>
          <p:nvPr>
            <p:ph type="body" idx="1"/>
          </p:nvPr>
        </p:nvSpPr>
        <p:spPr>
          <a:xfrm>
            <a:off x="3600450" y="731520"/>
            <a:ext cx="486918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0" name="Google Shape;80;p53"/>
          <p:cNvSpPr txBox="1">
            <a:spLocks noGrp="1"/>
          </p:cNvSpPr>
          <p:nvPr>
            <p:ph type="body" idx="2"/>
          </p:nvPr>
        </p:nvSpPr>
        <p:spPr>
          <a:xfrm>
            <a:off x="342900" y="2926080"/>
            <a:ext cx="24003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1" name="Google Shape;81;p53"/>
          <p:cNvSpPr txBox="1">
            <a:spLocks noGrp="1"/>
          </p:cNvSpPr>
          <p:nvPr>
            <p:ph type="dt" idx="10"/>
          </p:nvPr>
        </p:nvSpPr>
        <p:spPr>
          <a:xfrm>
            <a:off x="349134" y="6459786"/>
            <a:ext cx="196388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3"/>
          <p:cNvSpPr txBox="1">
            <a:spLocks noGrp="1"/>
          </p:cNvSpPr>
          <p:nvPr>
            <p:ph type="ftr" idx="11"/>
          </p:nvPr>
        </p:nvSpPr>
        <p:spPr>
          <a:xfrm>
            <a:off x="3600450" y="6459786"/>
            <a:ext cx="34861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44"/>
          <p:cNvSpPr/>
          <p:nvPr/>
        </p:nvSpPr>
        <p:spPr>
          <a:xfrm>
            <a:off x="0" y="6400800"/>
            <a:ext cx="9144001"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44"/>
          <p:cNvSpPr/>
          <p:nvPr/>
        </p:nvSpPr>
        <p:spPr>
          <a:xfrm>
            <a:off x="0" y="6334315"/>
            <a:ext cx="9144001" cy="65999"/>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4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44"/>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4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44"/>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4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44"/>
          <p:cNvCxnSpPr/>
          <p:nvPr/>
        </p:nvCxnSpPr>
        <p:spPr>
          <a:xfrm>
            <a:off x="895149" y="1737845"/>
            <a:ext cx="747522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learroads.org/wp-content/uploads/dlm_uploads/0537_2015-Clear-Roads-Best-Practice-Guide-WEB.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resources.forceamerica.com/library/Product%20Documents/Controls%20and%20Harnessing/Manuals/M0118-P%20-%20SSC5100ex%20Operation%20Manual.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8E1F9"/>
            </a:gs>
            <a:gs pos="25000">
              <a:srgbClr val="CCE0F3"/>
            </a:gs>
            <a:gs pos="100000">
              <a:srgbClr val="515B64"/>
            </a:gs>
          </a:gsLst>
          <a:path path="circle">
            <a:fillToRect l="50000" t="50000" r="50000" b="50000"/>
          </a:path>
          <a:tileRect/>
        </a:gradFill>
        <a:effectLst/>
      </p:bgPr>
    </p:bg>
    <p:spTree>
      <p:nvGrpSpPr>
        <p:cNvPr id="1" name="Shape 111"/>
        <p:cNvGrpSpPr/>
        <p:nvPr/>
      </p:nvGrpSpPr>
      <p:grpSpPr>
        <a:xfrm>
          <a:off x="0" y="0"/>
          <a:ext cx="0" cy="0"/>
          <a:chOff x="0" y="0"/>
          <a:chExt cx="0" cy="0"/>
        </a:xfrm>
      </p:grpSpPr>
      <p:sp>
        <p:nvSpPr>
          <p:cNvPr id="112" name="Google Shape;112;p1"/>
          <p:cNvSpPr txBox="1">
            <a:spLocks noGrp="1"/>
          </p:cNvSpPr>
          <p:nvPr>
            <p:ph type="ctrTitle"/>
          </p:nvPr>
        </p:nvSpPr>
        <p:spPr>
          <a:xfrm>
            <a:off x="825038" y="152400"/>
            <a:ext cx="7543800" cy="356616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262626"/>
              </a:buClr>
              <a:buSzPts val="8000"/>
              <a:buFont typeface="Calibri"/>
              <a:buNone/>
            </a:pPr>
            <a:r>
              <a:rPr lang="en-US"/>
              <a:t>Winter Salt Management  </a:t>
            </a:r>
            <a:endParaRPr/>
          </a:p>
        </p:txBody>
      </p:sp>
      <p:sp>
        <p:nvSpPr>
          <p:cNvPr id="113" name="Google Shape;113;p1"/>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a:p>
          <a:p>
            <a:pPr marL="0" lvl="0" indent="0" algn="ctr" rtl="0">
              <a:lnSpc>
                <a:spcPct val="90000"/>
              </a:lnSpc>
              <a:spcBef>
                <a:spcPts val="1400"/>
              </a:spcBef>
              <a:spcAft>
                <a:spcPts val="0"/>
              </a:spcAft>
              <a:buSzPts val="2400"/>
              <a:buNone/>
            </a:pPr>
            <a:r>
              <a:rPr lang="en-US"/>
              <a:t>PAST, PRESENT, AND THE FUTURE…</a:t>
            </a:r>
            <a:endParaRPr/>
          </a:p>
        </p:txBody>
      </p:sp>
      <p:sp>
        <p:nvSpPr>
          <p:cNvPr id="114" name="Google Shape;114;p1"/>
          <p:cNvSpPr txBox="1"/>
          <p:nvPr/>
        </p:nvSpPr>
        <p:spPr>
          <a:xfrm>
            <a:off x="1876258" y="4283874"/>
            <a:ext cx="516593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September 1</a:t>
            </a:r>
            <a:r>
              <a:rPr lang="en-US" sz="2400" b="1">
                <a:solidFill>
                  <a:schemeClr val="dk1"/>
                </a:solidFill>
                <a:latin typeface="Calibri"/>
                <a:ea typeface="Calibri"/>
                <a:cs typeface="Calibri"/>
                <a:sym typeface="Calibri"/>
              </a:rPr>
              <a:t>3</a:t>
            </a:r>
            <a:r>
              <a:rPr lang="en-US" sz="2400" b="1" i="0" u="none" strike="noStrike" cap="none">
                <a:solidFill>
                  <a:schemeClr val="dk1"/>
                </a:solidFill>
                <a:latin typeface="Calibri"/>
                <a:ea typeface="Calibri"/>
                <a:cs typeface="Calibri"/>
                <a:sym typeface="Calibri"/>
              </a:rPr>
              <a:t>, 202</a:t>
            </a:r>
            <a:r>
              <a:rPr lang="en-US" sz="2400" b="1">
                <a:solidFill>
                  <a:schemeClr val="dk1"/>
                </a:solidFill>
                <a:latin typeface="Calibri"/>
                <a:ea typeface="Calibri"/>
                <a:cs typeface="Calibri"/>
                <a:sym typeface="Calibri"/>
              </a:rPr>
              <a:t>3</a:t>
            </a:r>
            <a:endParaRPr sz="1800" b="1" i="0" u="none" strike="noStrike" cap="none">
              <a:solidFill>
                <a:schemeClr val="dk1"/>
              </a:solidFill>
              <a:latin typeface="Calibri"/>
              <a:ea typeface="Calibri"/>
              <a:cs typeface="Calibri"/>
              <a:sym typeface="Calibri"/>
            </a:endParaRPr>
          </a:p>
        </p:txBody>
      </p:sp>
      <p:pic>
        <p:nvPicPr>
          <p:cNvPr id="115" name="Google Shape;115;p1"/>
          <p:cNvPicPr preferRelativeResize="0"/>
          <p:nvPr/>
        </p:nvPicPr>
        <p:blipFill rotWithShape="1">
          <a:blip r:embed="rId3">
            <a:alphaModFix/>
          </a:blip>
          <a:srcRect/>
          <a:stretch/>
        </p:blipFill>
        <p:spPr>
          <a:xfrm>
            <a:off x="4724400" y="5761279"/>
            <a:ext cx="4114800" cy="896343"/>
          </a:xfrm>
          <a:prstGeom prst="rect">
            <a:avLst/>
          </a:prstGeom>
          <a:solidFill>
            <a:schemeClr val="accent1"/>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3"/>
          <p:cNvSpPr txBox="1">
            <a:spLocks noGrp="1"/>
          </p:cNvSpPr>
          <p:nvPr>
            <p:ph type="title"/>
          </p:nvPr>
        </p:nvSpPr>
        <p:spPr>
          <a:xfrm>
            <a:off x="628650" y="857251"/>
            <a:ext cx="7886700" cy="415976"/>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2700"/>
              <a:buFont typeface="Calibri"/>
              <a:buNone/>
            </a:pPr>
            <a:r>
              <a:rPr lang="en-US" sz="2700"/>
              <a:t>Increased road salt use over last 70 years</a:t>
            </a:r>
            <a:endParaRPr/>
          </a:p>
        </p:txBody>
      </p:sp>
      <p:pic>
        <p:nvPicPr>
          <p:cNvPr id="185" name="Google Shape;185;p13"/>
          <p:cNvPicPr preferRelativeResize="0"/>
          <p:nvPr/>
        </p:nvPicPr>
        <p:blipFill rotWithShape="1">
          <a:blip r:embed="rId3">
            <a:alphaModFix/>
          </a:blip>
          <a:srcRect/>
          <a:stretch/>
        </p:blipFill>
        <p:spPr>
          <a:xfrm>
            <a:off x="1259749" y="1722414"/>
            <a:ext cx="6390158" cy="4160381"/>
          </a:xfrm>
          <a:prstGeom prst="rect">
            <a:avLst/>
          </a:prstGeom>
          <a:noFill/>
          <a:ln>
            <a:noFill/>
          </a:ln>
        </p:spPr>
      </p:pic>
      <p:sp>
        <p:nvSpPr>
          <p:cNvPr id="186" name="Google Shape;186;p13"/>
          <p:cNvSpPr/>
          <p:nvPr/>
        </p:nvSpPr>
        <p:spPr>
          <a:xfrm>
            <a:off x="2412518" y="2224102"/>
            <a:ext cx="3429000" cy="5719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3366FF"/>
                </a:solidFill>
                <a:latin typeface="Calibri"/>
                <a:ea typeface="Calibri"/>
                <a:cs typeface="Calibri"/>
                <a:sym typeface="Calibri"/>
              </a:rPr>
              <a:t>Began 1938 in NH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1350"/>
              <a:buFont typeface="Arial"/>
              <a:buNone/>
            </a:pPr>
            <a:endParaRPr sz="1350" b="0" i="0" u="none" strike="noStrike" cap="none">
              <a:solidFill>
                <a:srgbClr val="3366FF"/>
              </a:solidFill>
              <a:latin typeface="Calibri"/>
              <a:ea typeface="Calibri"/>
              <a:cs typeface="Calibri"/>
              <a:sym typeface="Calibri"/>
            </a:endParaRPr>
          </a:p>
        </p:txBody>
      </p:sp>
      <p:sp>
        <p:nvSpPr>
          <p:cNvPr id="187" name="Google Shape;187;p13"/>
          <p:cNvSpPr txBox="1"/>
          <p:nvPr/>
        </p:nvSpPr>
        <p:spPr>
          <a:xfrm>
            <a:off x="2895600" y="5895368"/>
            <a:ext cx="3779693"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Calibri"/>
                <a:ea typeface="Calibri"/>
                <a:cs typeface="Calibri"/>
                <a:sym typeface="Calibri"/>
              </a:rPr>
              <a:t>75% all US salt applied in IL, MI, NY, OH, PA, WI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4"/>
          <p:cNvSpPr txBox="1">
            <a:spLocks noGrp="1"/>
          </p:cNvSpPr>
          <p:nvPr>
            <p:ph type="title"/>
          </p:nvPr>
        </p:nvSpPr>
        <p:spPr>
          <a:xfrm>
            <a:off x="628650" y="857250"/>
            <a:ext cx="7886700" cy="719528"/>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2250"/>
              <a:buFont typeface="Calibri"/>
              <a:buNone/>
            </a:pPr>
            <a:r>
              <a:rPr lang="en-US" sz="2250"/>
              <a:t>Increasing Cl concentrations across northern US</a:t>
            </a:r>
            <a:endParaRPr/>
          </a:p>
        </p:txBody>
      </p:sp>
      <p:pic>
        <p:nvPicPr>
          <p:cNvPr id="194" name="Google Shape;194;p14" descr="corsi15_scitotenv_fig5.pdf"/>
          <p:cNvPicPr preferRelativeResize="0"/>
          <p:nvPr/>
        </p:nvPicPr>
        <p:blipFill rotWithShape="1">
          <a:blip r:embed="rId3">
            <a:alphaModFix/>
          </a:blip>
          <a:srcRect/>
          <a:stretch/>
        </p:blipFill>
        <p:spPr>
          <a:xfrm>
            <a:off x="91440" y="1905000"/>
            <a:ext cx="8940798" cy="3048000"/>
          </a:xfrm>
          <a:prstGeom prst="rect">
            <a:avLst/>
          </a:prstGeom>
          <a:noFill/>
          <a:ln>
            <a:noFill/>
          </a:ln>
        </p:spPr>
      </p:pic>
      <p:sp>
        <p:nvSpPr>
          <p:cNvPr id="195" name="Google Shape;195;p14"/>
          <p:cNvSpPr txBox="1"/>
          <p:nvPr/>
        </p:nvSpPr>
        <p:spPr>
          <a:xfrm>
            <a:off x="71684" y="5181600"/>
            <a:ext cx="8940798" cy="784830"/>
          </a:xfrm>
          <a:prstGeom prst="rect">
            <a:avLst/>
          </a:prstGeom>
          <a:noFill/>
          <a:ln>
            <a:noFill/>
          </a:ln>
        </p:spPr>
        <p:txBody>
          <a:bodyPr spcFirstLastPara="1" wrap="square" lIns="91425" tIns="45700" rIns="91425" bIns="45700" anchor="t" anchorCtr="0">
            <a:spAutoFit/>
          </a:bodyPr>
          <a:lstStyle/>
          <a:p>
            <a:pPr marL="133350" marR="0" lvl="0" indent="-133350" algn="ctr" rtl="0">
              <a:lnSpc>
                <a:spcPct val="100000"/>
              </a:lnSpc>
              <a:spcBef>
                <a:spcPts val="0"/>
              </a:spcBef>
              <a:spcAft>
                <a:spcPts val="0"/>
              </a:spcAft>
              <a:buClr>
                <a:srgbClr val="000000"/>
              </a:buClr>
              <a:buSzPts val="1500"/>
              <a:buFont typeface="Arial"/>
              <a:buNone/>
            </a:pPr>
            <a:r>
              <a:rPr lang="en-US" sz="1500" b="1" i="1" u="none" strike="noStrike" cap="none">
                <a:solidFill>
                  <a:srgbClr val="0000FF"/>
                </a:solidFill>
                <a:latin typeface="Calibri"/>
                <a:ea typeface="Calibri"/>
                <a:cs typeface="Calibri"/>
                <a:sym typeface="Calibri"/>
              </a:rPr>
              <a:t>Road salt use growing 40% faster than urban land cover</a:t>
            </a:r>
            <a:endParaRPr sz="1400" b="0" i="0" u="none" strike="noStrike" cap="none">
              <a:solidFill>
                <a:srgbClr val="000000"/>
              </a:solidFill>
              <a:latin typeface="Arial"/>
              <a:ea typeface="Arial"/>
              <a:cs typeface="Arial"/>
              <a:sym typeface="Arial"/>
            </a:endParaRPr>
          </a:p>
          <a:p>
            <a:pPr marL="133350" marR="0" lvl="0" indent="-133350" algn="ctr" rtl="0">
              <a:lnSpc>
                <a:spcPct val="100000"/>
              </a:lnSpc>
              <a:spcBef>
                <a:spcPts val="0"/>
              </a:spcBef>
              <a:spcAft>
                <a:spcPts val="0"/>
              </a:spcAft>
              <a:buClr>
                <a:srgbClr val="000000"/>
              </a:buClr>
              <a:buSzPts val="1500"/>
              <a:buFont typeface="Arial"/>
              <a:buNone/>
            </a:pPr>
            <a:endParaRPr sz="1500" b="1" i="1" u="none" strike="noStrike" cap="none">
              <a:solidFill>
                <a:srgbClr val="0000FF"/>
              </a:solidFill>
              <a:latin typeface="Calibri"/>
              <a:ea typeface="Calibri"/>
              <a:cs typeface="Calibri"/>
              <a:sym typeface="Calibri"/>
            </a:endParaRPr>
          </a:p>
          <a:p>
            <a:pPr marL="133350" marR="0" lvl="0" indent="-133350" algn="ctr" rtl="0">
              <a:lnSpc>
                <a:spcPct val="100000"/>
              </a:lnSpc>
              <a:spcBef>
                <a:spcPts val="0"/>
              </a:spcBef>
              <a:spcAft>
                <a:spcPts val="0"/>
              </a:spcAft>
              <a:buClr>
                <a:srgbClr val="000000"/>
              </a:buClr>
              <a:buSzPts val="1500"/>
              <a:buFont typeface="Arial"/>
              <a:buNone/>
            </a:pPr>
            <a:r>
              <a:rPr lang="en-US" sz="1500" b="1" i="1" u="none" strike="noStrike" cap="none">
                <a:solidFill>
                  <a:srgbClr val="0000FF"/>
                </a:solidFill>
                <a:latin typeface="Calibri"/>
                <a:ea typeface="Calibri"/>
                <a:cs typeface="Calibri"/>
                <a:sym typeface="Calibri"/>
              </a:rPr>
              <a:t>Why? Changes in practice</a:t>
            </a:r>
            <a:endParaRPr sz="1500" b="1" i="0" u="none" strike="noStrike" cap="none">
              <a:solidFill>
                <a:srgbClr val="0000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5"/>
          <p:cNvSpPr txBox="1"/>
          <p:nvPr/>
        </p:nvSpPr>
        <p:spPr>
          <a:xfrm>
            <a:off x="1981200" y="2362200"/>
            <a:ext cx="5410200"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Calibri"/>
                <a:ea typeface="Calibri"/>
                <a:cs typeface="Calibri"/>
                <a:sym typeface="Calibri"/>
              </a:rPr>
              <a:t>Road Salt Use Impacts</a:t>
            </a:r>
            <a:endParaRPr sz="6000" b="1"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6"/>
          <p:cNvSpPr/>
          <p:nvPr/>
        </p:nvSpPr>
        <p:spPr>
          <a:xfrm>
            <a:off x="7264844" y="2595483"/>
            <a:ext cx="732234" cy="2258721"/>
          </a:xfrm>
          <a:prstGeom prst="rect">
            <a:avLst/>
          </a:prstGeom>
          <a:solidFill>
            <a:srgbClr val="FFFFFF"/>
          </a:solid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07" name="Google Shape;207;p16"/>
          <p:cNvSpPr txBox="1">
            <a:spLocks noGrp="1"/>
          </p:cNvSpPr>
          <p:nvPr>
            <p:ph type="title"/>
          </p:nvPr>
        </p:nvSpPr>
        <p:spPr>
          <a:xfrm>
            <a:off x="628650" y="862027"/>
            <a:ext cx="7886700" cy="400498"/>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2700"/>
              <a:buFont typeface="Calibri"/>
              <a:buNone/>
            </a:pPr>
            <a:r>
              <a:rPr lang="en-US" sz="2700"/>
              <a:t>Increased road salt use </a:t>
            </a:r>
            <a:r>
              <a:rPr lang="en-US" sz="2700" i="1"/>
              <a:t>&amp; Cl </a:t>
            </a:r>
            <a:r>
              <a:rPr lang="en-US" sz="2700" i="1" baseline="30000"/>
              <a:t>–</a:t>
            </a:r>
            <a:r>
              <a:rPr lang="en-US" sz="2700" i="1"/>
              <a:t> in streams </a:t>
            </a:r>
            <a:endParaRPr sz="2700"/>
          </a:p>
        </p:txBody>
      </p:sp>
      <p:pic>
        <p:nvPicPr>
          <p:cNvPr id="208" name="Google Shape;208;p16"/>
          <p:cNvPicPr preferRelativeResize="0"/>
          <p:nvPr/>
        </p:nvPicPr>
        <p:blipFill rotWithShape="1">
          <a:blip r:embed="rId3">
            <a:alphaModFix/>
          </a:blip>
          <a:srcRect/>
          <a:stretch/>
        </p:blipFill>
        <p:spPr>
          <a:xfrm>
            <a:off x="1667742" y="1566864"/>
            <a:ext cx="5601026" cy="3670697"/>
          </a:xfrm>
          <a:prstGeom prst="rect">
            <a:avLst/>
          </a:prstGeom>
          <a:noFill/>
          <a:ln>
            <a:noFill/>
          </a:ln>
        </p:spPr>
      </p:pic>
      <p:pic>
        <p:nvPicPr>
          <p:cNvPr id="209" name="Google Shape;209;p16" descr="kaushal12_fig5.pdf"/>
          <p:cNvPicPr preferRelativeResize="0"/>
          <p:nvPr/>
        </p:nvPicPr>
        <p:blipFill rotWithShape="1">
          <a:blip r:embed="rId4">
            <a:alphaModFix/>
          </a:blip>
          <a:srcRect l="12449" b="13866"/>
          <a:stretch/>
        </p:blipFill>
        <p:spPr>
          <a:xfrm>
            <a:off x="4147901" y="2762250"/>
            <a:ext cx="3859907" cy="1952625"/>
          </a:xfrm>
          <a:prstGeom prst="rect">
            <a:avLst/>
          </a:prstGeom>
          <a:noFill/>
          <a:ln>
            <a:noFill/>
          </a:ln>
        </p:spPr>
      </p:pic>
      <p:sp>
        <p:nvSpPr>
          <p:cNvPr id="210" name="Google Shape;210;p16"/>
          <p:cNvSpPr/>
          <p:nvPr/>
        </p:nvSpPr>
        <p:spPr>
          <a:xfrm>
            <a:off x="6373415" y="3157458"/>
            <a:ext cx="425196" cy="195342"/>
          </a:xfrm>
          <a:prstGeom prst="rect">
            <a:avLst/>
          </a:prstGeom>
          <a:solidFill>
            <a:srgbClr val="9295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11" name="Google Shape;211;p16"/>
          <p:cNvSpPr/>
          <p:nvPr/>
        </p:nvSpPr>
        <p:spPr>
          <a:xfrm>
            <a:off x="7268766" y="2595483"/>
            <a:ext cx="732234" cy="2258721"/>
          </a:xfrm>
          <a:prstGeom prst="rect">
            <a:avLst/>
          </a:prstGeom>
          <a:solidFill>
            <a:srgbClr val="FFFFFF"/>
          </a:solid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212" name="Google Shape;212;p16" descr="kaushal12_fig5.pdf"/>
          <p:cNvPicPr preferRelativeResize="0"/>
          <p:nvPr/>
        </p:nvPicPr>
        <p:blipFill rotWithShape="1">
          <a:blip r:embed="rId5">
            <a:alphaModFix/>
          </a:blip>
          <a:srcRect r="86439" b="13866"/>
          <a:stretch/>
        </p:blipFill>
        <p:spPr>
          <a:xfrm>
            <a:off x="7196979" y="2762250"/>
            <a:ext cx="597847" cy="1952625"/>
          </a:xfrm>
          <a:prstGeom prst="rect">
            <a:avLst/>
          </a:prstGeom>
          <a:noFill/>
          <a:ln>
            <a:noFill/>
          </a:ln>
        </p:spPr>
      </p:pic>
      <p:sp>
        <p:nvSpPr>
          <p:cNvPr id="213" name="Google Shape;213;p16"/>
          <p:cNvSpPr/>
          <p:nvPr/>
        </p:nvSpPr>
        <p:spPr>
          <a:xfrm>
            <a:off x="2526635" y="2224101"/>
            <a:ext cx="4000500" cy="6617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3366FF"/>
                </a:solidFill>
                <a:latin typeface="Calibri"/>
                <a:ea typeface="Calibri"/>
                <a:cs typeface="Calibri"/>
                <a:sym typeface="Calibri"/>
              </a:rPr>
              <a:t>Rural rivers feeding Baltimore water supply reservoirs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125"/>
              </a:spcBef>
              <a:spcAft>
                <a:spcPts val="0"/>
              </a:spcAft>
              <a:buClr>
                <a:srgbClr val="000000"/>
              </a:buClr>
              <a:buSzPts val="1350"/>
              <a:buFont typeface="Arial"/>
              <a:buNone/>
            </a:pPr>
            <a:r>
              <a:rPr lang="en-US" sz="1350" b="0" i="0" u="none" strike="noStrike" cap="none">
                <a:solidFill>
                  <a:srgbClr val="3366FF"/>
                </a:solidFill>
                <a:latin typeface="Calibri"/>
                <a:ea typeface="Calibri"/>
                <a:cs typeface="Calibri"/>
                <a:sym typeface="Calibri"/>
              </a:rPr>
              <a:t>	3x increase [Cl</a:t>
            </a:r>
            <a:r>
              <a:rPr lang="en-US" sz="1350" b="0" i="0" u="none" strike="noStrike" cap="none" baseline="30000">
                <a:solidFill>
                  <a:srgbClr val="3366FF"/>
                </a:solidFill>
                <a:latin typeface="Calibri"/>
                <a:ea typeface="Calibri"/>
                <a:cs typeface="Calibri"/>
                <a:sym typeface="Calibri"/>
              </a:rPr>
              <a:t>–</a:t>
            </a:r>
            <a:r>
              <a:rPr lang="en-US" sz="1350" b="0" i="0" u="none" strike="noStrike" cap="none">
                <a:solidFill>
                  <a:srgbClr val="3366FF"/>
                </a:solidFill>
                <a:latin typeface="Calibri"/>
                <a:ea typeface="Calibri"/>
                <a:cs typeface="Calibri"/>
                <a:sym typeface="Calibri"/>
              </a:rPr>
              <a:t>] since 1960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7"/>
          <p:cNvPicPr preferRelativeResize="0"/>
          <p:nvPr/>
        </p:nvPicPr>
        <p:blipFill rotWithShape="1">
          <a:blip r:embed="rId3">
            <a:alphaModFix/>
          </a:blip>
          <a:srcRect/>
          <a:stretch/>
        </p:blipFill>
        <p:spPr>
          <a:xfrm>
            <a:off x="0" y="856958"/>
            <a:ext cx="9144000" cy="51440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8"/>
          <p:cNvPicPr preferRelativeResize="0"/>
          <p:nvPr/>
        </p:nvPicPr>
        <p:blipFill rotWithShape="1">
          <a:blip r:embed="rId3">
            <a:alphaModFix/>
          </a:blip>
          <a:srcRect/>
          <a:stretch/>
        </p:blipFill>
        <p:spPr>
          <a:xfrm>
            <a:off x="0" y="856958"/>
            <a:ext cx="9144000" cy="51440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9"/>
          <p:cNvPicPr preferRelativeResize="0"/>
          <p:nvPr/>
        </p:nvPicPr>
        <p:blipFill rotWithShape="1">
          <a:blip r:embed="rId3">
            <a:alphaModFix/>
          </a:blip>
          <a:srcRect/>
          <a:stretch/>
        </p:blipFill>
        <p:spPr>
          <a:xfrm>
            <a:off x="0" y="856958"/>
            <a:ext cx="9144000" cy="51440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0"/>
          <p:cNvPicPr preferRelativeResize="0"/>
          <p:nvPr/>
        </p:nvPicPr>
        <p:blipFill rotWithShape="1">
          <a:blip r:embed="rId3">
            <a:alphaModFix/>
          </a:blip>
          <a:srcRect/>
          <a:stretch/>
        </p:blipFill>
        <p:spPr>
          <a:xfrm>
            <a:off x="0" y="856958"/>
            <a:ext cx="9144000" cy="514408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aphicFrame>
        <p:nvGraphicFramePr>
          <p:cNvPr id="243" name="Google Shape;243;p21"/>
          <p:cNvGraphicFramePr/>
          <p:nvPr/>
        </p:nvGraphicFramePr>
        <p:xfrm>
          <a:off x="0" y="857250"/>
          <a:ext cx="9144000" cy="5143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2"/>
          <p:cNvSpPr txBox="1">
            <a:spLocks noGrp="1"/>
          </p:cNvSpPr>
          <p:nvPr>
            <p:ph type="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endParaRPr/>
          </a:p>
        </p:txBody>
      </p:sp>
      <p:sp>
        <p:nvSpPr>
          <p:cNvPr id="249" name="Google Shape;249;p22"/>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endParaRPr/>
          </a:p>
        </p:txBody>
      </p:sp>
      <p:pic>
        <p:nvPicPr>
          <p:cNvPr id="250" name="Google Shape;250;p22"/>
          <p:cNvPicPr preferRelativeResize="0"/>
          <p:nvPr/>
        </p:nvPicPr>
        <p:blipFill rotWithShape="1">
          <a:blip r:embed="rId3">
            <a:alphaModFix/>
          </a:blip>
          <a:srcRect/>
          <a:stretch/>
        </p:blipFill>
        <p:spPr>
          <a:xfrm>
            <a:off x="114300" y="974780"/>
            <a:ext cx="8897816" cy="49084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457200" y="274638"/>
            <a:ext cx="8229600" cy="1249362"/>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3600"/>
              <a:buFont typeface="Calibri"/>
              <a:buNone/>
            </a:pPr>
            <a:r>
              <a:rPr lang="en-US" sz="3600"/>
              <a:t>The Three Questions for Today</a:t>
            </a:r>
            <a:endParaRPr sz="3200"/>
          </a:p>
        </p:txBody>
      </p:sp>
      <p:sp>
        <p:nvSpPr>
          <p:cNvPr id="122" name="Google Shape;122;p2"/>
          <p:cNvSpPr txBox="1">
            <a:spLocks noGrp="1"/>
          </p:cNvSpPr>
          <p:nvPr>
            <p:ph type="body" idx="1"/>
          </p:nvPr>
        </p:nvSpPr>
        <p:spPr>
          <a:xfrm>
            <a:off x="457200" y="1524000"/>
            <a:ext cx="8229600" cy="4495799"/>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3200"/>
              <a:buNone/>
            </a:pPr>
            <a:endParaRPr sz="3200"/>
          </a:p>
          <a:p>
            <a:pPr marL="91440" lvl="0" indent="-91440" algn="l" rtl="0">
              <a:lnSpc>
                <a:spcPct val="90000"/>
              </a:lnSpc>
              <a:spcBef>
                <a:spcPts val="1400"/>
              </a:spcBef>
              <a:spcAft>
                <a:spcPts val="0"/>
              </a:spcAft>
              <a:buSzPts val="2400"/>
              <a:buChar char=" "/>
            </a:pPr>
            <a:r>
              <a:rPr lang="en-US" sz="2400">
                <a:latin typeface="Calibri"/>
                <a:ea typeface="Calibri"/>
                <a:cs typeface="Calibri"/>
                <a:sym typeface="Calibri"/>
              </a:rPr>
              <a:t>Where were we?</a:t>
            </a:r>
            <a:endParaRPr/>
          </a:p>
          <a:p>
            <a:pPr marL="91440" lvl="0" indent="0" algn="l" rtl="0">
              <a:lnSpc>
                <a:spcPct val="90000"/>
              </a:lnSpc>
              <a:spcBef>
                <a:spcPts val="1400"/>
              </a:spcBef>
              <a:spcAft>
                <a:spcPts val="0"/>
              </a:spcAft>
              <a:buSzPts val="2400"/>
              <a:buNone/>
            </a:pPr>
            <a:endParaRPr sz="2400">
              <a:latin typeface="Calibri"/>
              <a:ea typeface="Calibri"/>
              <a:cs typeface="Calibri"/>
              <a:sym typeface="Calibri"/>
            </a:endParaRPr>
          </a:p>
          <a:p>
            <a:pPr marL="91440" lvl="0" indent="-91440" algn="l" rtl="0">
              <a:lnSpc>
                <a:spcPct val="90000"/>
              </a:lnSpc>
              <a:spcBef>
                <a:spcPts val="1400"/>
              </a:spcBef>
              <a:spcAft>
                <a:spcPts val="0"/>
              </a:spcAft>
              <a:buSzPts val="2400"/>
              <a:buChar char=" "/>
            </a:pPr>
            <a:r>
              <a:rPr lang="en-US" sz="2400">
                <a:latin typeface="Calibri"/>
                <a:ea typeface="Calibri"/>
                <a:cs typeface="Calibri"/>
                <a:sym typeface="Calibri"/>
              </a:rPr>
              <a:t>Where are we?</a:t>
            </a:r>
            <a:endParaRPr/>
          </a:p>
          <a:p>
            <a:pPr marL="91440" lvl="0" indent="0" algn="l" rtl="0">
              <a:lnSpc>
                <a:spcPct val="90000"/>
              </a:lnSpc>
              <a:spcBef>
                <a:spcPts val="1400"/>
              </a:spcBef>
              <a:spcAft>
                <a:spcPts val="0"/>
              </a:spcAft>
              <a:buSzPts val="2400"/>
              <a:buNone/>
            </a:pPr>
            <a:endParaRPr sz="2400">
              <a:latin typeface="Calibri"/>
              <a:ea typeface="Calibri"/>
              <a:cs typeface="Calibri"/>
              <a:sym typeface="Calibri"/>
            </a:endParaRPr>
          </a:p>
          <a:p>
            <a:pPr marL="91440" lvl="0" indent="-91440" algn="l" rtl="0">
              <a:lnSpc>
                <a:spcPct val="90000"/>
              </a:lnSpc>
              <a:spcBef>
                <a:spcPts val="1400"/>
              </a:spcBef>
              <a:spcAft>
                <a:spcPts val="0"/>
              </a:spcAft>
              <a:buSzPts val="2400"/>
              <a:buChar char=" "/>
            </a:pPr>
            <a:r>
              <a:rPr lang="en-US" sz="2400">
                <a:latin typeface="Calibri"/>
                <a:ea typeface="Calibri"/>
                <a:cs typeface="Calibri"/>
                <a:sym typeface="Calibri"/>
              </a:rPr>
              <a:t>Where do we want to be?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3"/>
          <p:cNvSpPr txBox="1">
            <a:spLocks noGrp="1"/>
          </p:cNvSpPr>
          <p:nvPr>
            <p:ph type="title"/>
          </p:nvPr>
        </p:nvSpPr>
        <p:spPr>
          <a:xfrm>
            <a:off x="628650" y="861932"/>
            <a:ext cx="7886700" cy="647391"/>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2250"/>
              <a:buFont typeface="Calibri"/>
              <a:buNone/>
            </a:pPr>
            <a:r>
              <a:rPr lang="en-US" sz="2250"/>
              <a:t>Impacts : Fish (anadromous / migratory)</a:t>
            </a:r>
            <a:endParaRPr/>
          </a:p>
        </p:txBody>
      </p:sp>
      <p:pic>
        <p:nvPicPr>
          <p:cNvPr id="257" name="Google Shape;257;p23" descr="Tale of Two Streams fish species richness 150dpi from Pub 600 pix in PS.jpg"/>
          <p:cNvPicPr preferRelativeResize="0"/>
          <p:nvPr/>
        </p:nvPicPr>
        <p:blipFill rotWithShape="1">
          <a:blip r:embed="rId3">
            <a:alphaModFix/>
          </a:blip>
          <a:srcRect r="42130"/>
          <a:stretch/>
        </p:blipFill>
        <p:spPr>
          <a:xfrm>
            <a:off x="924791" y="1839191"/>
            <a:ext cx="2495550" cy="3366981"/>
          </a:xfrm>
          <a:prstGeom prst="rect">
            <a:avLst/>
          </a:prstGeom>
          <a:noFill/>
          <a:ln>
            <a:noFill/>
          </a:ln>
        </p:spPr>
      </p:pic>
      <p:pic>
        <p:nvPicPr>
          <p:cNvPr id="258" name="Google Shape;258;p23" descr="FHEP_fish1.jpg"/>
          <p:cNvPicPr preferRelativeResize="0"/>
          <p:nvPr/>
        </p:nvPicPr>
        <p:blipFill rotWithShape="1">
          <a:blip r:embed="rId4">
            <a:alphaModFix/>
          </a:blip>
          <a:srcRect/>
          <a:stretch/>
        </p:blipFill>
        <p:spPr>
          <a:xfrm>
            <a:off x="3691560" y="3142277"/>
            <a:ext cx="3033090" cy="2274818"/>
          </a:xfrm>
          <a:prstGeom prst="rect">
            <a:avLst/>
          </a:prstGeom>
          <a:noFill/>
          <a:ln>
            <a:noFill/>
          </a:ln>
        </p:spPr>
      </p:pic>
      <p:sp>
        <p:nvSpPr>
          <p:cNvPr id="259" name="Google Shape;259;p23"/>
          <p:cNvSpPr txBox="1"/>
          <p:nvPr/>
        </p:nvSpPr>
        <p:spPr>
          <a:xfrm>
            <a:off x="3810000" y="1839191"/>
            <a:ext cx="3195015" cy="784830"/>
          </a:xfrm>
          <a:prstGeom prst="rect">
            <a:avLst/>
          </a:prstGeom>
          <a:noFill/>
          <a:ln>
            <a:noFill/>
          </a:ln>
        </p:spPr>
        <p:txBody>
          <a:bodyPr spcFirstLastPara="1" wrap="square" lIns="91425" tIns="45700" rIns="91425" bIns="45700" anchor="t" anchorCtr="0">
            <a:spAutoFit/>
          </a:bodyPr>
          <a:lstStyle/>
          <a:p>
            <a:pPr marL="133350" marR="0" lvl="0" indent="-133350" algn="l" rtl="0">
              <a:lnSpc>
                <a:spcPct val="100000"/>
              </a:lnSpc>
              <a:spcBef>
                <a:spcPts val="0"/>
              </a:spcBef>
              <a:spcAft>
                <a:spcPts val="0"/>
              </a:spcAft>
              <a:buClr>
                <a:srgbClr val="000000"/>
              </a:buClr>
              <a:buSzPts val="1500"/>
              <a:buFont typeface="Arial"/>
              <a:buNone/>
            </a:pPr>
            <a:r>
              <a:rPr lang="en-US" sz="1500" b="0" i="0" u="none" strike="noStrike" cap="none">
                <a:solidFill>
                  <a:srgbClr val="0000FF"/>
                </a:solidFill>
                <a:latin typeface="Calibri"/>
                <a:ea typeface="Calibri"/>
                <a:cs typeface="Calibri"/>
                <a:sym typeface="Calibri"/>
              </a:rPr>
              <a:t>Chloride may make it harder for herring to find their freshwater spawning environments (MDE)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4"/>
          <p:cNvSpPr txBox="1">
            <a:spLocks noGrp="1"/>
          </p:cNvSpPr>
          <p:nvPr>
            <p:ph type="title"/>
          </p:nvPr>
        </p:nvSpPr>
        <p:spPr>
          <a:xfrm>
            <a:off x="914400" y="152400"/>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3600"/>
              <a:buFont typeface="Calibri"/>
              <a:buNone/>
            </a:pPr>
            <a:r>
              <a:rPr lang="en-US" sz="3600"/>
              <a:t>Long Term Effects</a:t>
            </a:r>
            <a:r>
              <a:rPr lang="en-US"/>
              <a:t>	</a:t>
            </a:r>
            <a:endParaRPr/>
          </a:p>
        </p:txBody>
      </p:sp>
      <p:sp>
        <p:nvSpPr>
          <p:cNvPr id="266" name="Google Shape;266;p24"/>
          <p:cNvSpPr txBox="1">
            <a:spLocks noGrp="1"/>
          </p:cNvSpPr>
          <p:nvPr>
            <p:ph type="body" idx="1"/>
          </p:nvPr>
        </p:nvSpPr>
        <p:spPr>
          <a:xfrm>
            <a:off x="762000" y="1752600"/>
            <a:ext cx="7772400" cy="4572000"/>
          </a:xfrm>
          <a:prstGeom prst="rect">
            <a:avLst/>
          </a:prstGeom>
          <a:noFill/>
          <a:ln>
            <a:noFill/>
          </a:ln>
        </p:spPr>
        <p:txBody>
          <a:bodyPr spcFirstLastPara="1" wrap="square" lIns="0" tIns="45700" rIns="0" bIns="45700" anchor="t" anchorCtr="0">
            <a:normAutofit fontScale="32500" lnSpcReduction="20000"/>
          </a:bodyPr>
          <a:lstStyle/>
          <a:p>
            <a:pPr marL="91440" lvl="0" indent="-177482" algn="l" rtl="0">
              <a:lnSpc>
                <a:spcPct val="120000"/>
              </a:lnSpc>
              <a:spcBef>
                <a:spcPts val="0"/>
              </a:spcBef>
              <a:spcAft>
                <a:spcPts val="0"/>
              </a:spcAft>
              <a:buSzPct val="100000"/>
              <a:buChar char=" "/>
            </a:pPr>
            <a:r>
              <a:rPr lang="en-US" sz="8600" u="sng"/>
              <a:t>I. Environmental Impacts</a:t>
            </a:r>
            <a:endParaRPr/>
          </a:p>
          <a:p>
            <a:pPr marL="384048" lvl="1" indent="-182880" algn="l" rtl="0">
              <a:lnSpc>
                <a:spcPct val="120000"/>
              </a:lnSpc>
              <a:spcBef>
                <a:spcPts val="0"/>
              </a:spcBef>
              <a:spcAft>
                <a:spcPts val="0"/>
              </a:spcAft>
              <a:buSzPct val="100000"/>
              <a:buFont typeface="Arial"/>
              <a:buChar char="•"/>
            </a:pPr>
            <a:r>
              <a:rPr lang="en-US" sz="7400"/>
              <a:t>Ecosystems</a:t>
            </a:r>
            <a:endParaRPr/>
          </a:p>
          <a:p>
            <a:pPr marL="384048" lvl="1" indent="-182880" algn="l" rtl="0">
              <a:lnSpc>
                <a:spcPct val="120000"/>
              </a:lnSpc>
              <a:spcBef>
                <a:spcPts val="0"/>
              </a:spcBef>
              <a:spcAft>
                <a:spcPts val="0"/>
              </a:spcAft>
              <a:buSzPct val="100000"/>
              <a:buFont typeface="Arial"/>
              <a:buChar char="•"/>
            </a:pPr>
            <a:r>
              <a:rPr lang="en-US" sz="7400"/>
              <a:t>Reservoirs / Drinking water</a:t>
            </a:r>
            <a:endParaRPr/>
          </a:p>
          <a:p>
            <a:pPr marL="384048" lvl="1" indent="-182880" algn="l" rtl="0">
              <a:lnSpc>
                <a:spcPct val="120000"/>
              </a:lnSpc>
              <a:spcBef>
                <a:spcPts val="0"/>
              </a:spcBef>
              <a:spcAft>
                <a:spcPts val="0"/>
              </a:spcAft>
              <a:buSzPct val="100000"/>
              <a:buFont typeface="Arial"/>
              <a:buChar char="•"/>
            </a:pPr>
            <a:r>
              <a:rPr lang="en-US" sz="7400"/>
              <a:t>Chesapeake Bay TMDL’s</a:t>
            </a:r>
            <a:endParaRPr/>
          </a:p>
          <a:p>
            <a:pPr marL="384048" lvl="1" indent="-182880" algn="l" rtl="0">
              <a:lnSpc>
                <a:spcPct val="120000"/>
              </a:lnSpc>
              <a:spcBef>
                <a:spcPts val="0"/>
              </a:spcBef>
              <a:spcAft>
                <a:spcPts val="0"/>
              </a:spcAft>
              <a:buSzPct val="100000"/>
              <a:buFont typeface="Arial"/>
              <a:buChar char="•"/>
            </a:pPr>
            <a:r>
              <a:rPr lang="en-US" sz="7400"/>
              <a:t>Well contamination</a:t>
            </a:r>
            <a:endParaRPr/>
          </a:p>
          <a:p>
            <a:pPr marL="384048" lvl="1" indent="-5397" algn="l" rtl="0">
              <a:lnSpc>
                <a:spcPct val="120000"/>
              </a:lnSpc>
              <a:spcBef>
                <a:spcPts val="0"/>
              </a:spcBef>
              <a:spcAft>
                <a:spcPts val="0"/>
              </a:spcAft>
              <a:buSzPct val="100000"/>
              <a:buNone/>
            </a:pPr>
            <a:endParaRPr sz="8600"/>
          </a:p>
          <a:p>
            <a:pPr marL="91440" lvl="0" indent="-177482" algn="l" rtl="0">
              <a:lnSpc>
                <a:spcPct val="120000"/>
              </a:lnSpc>
              <a:spcBef>
                <a:spcPts val="0"/>
              </a:spcBef>
              <a:spcAft>
                <a:spcPts val="0"/>
              </a:spcAft>
              <a:buSzPct val="100000"/>
              <a:buChar char=" "/>
            </a:pPr>
            <a:r>
              <a:rPr lang="en-US" sz="8600" u="sng"/>
              <a:t>II. Equipment Impacts</a:t>
            </a:r>
            <a:endParaRPr/>
          </a:p>
          <a:p>
            <a:pPr marL="384048" lvl="1" indent="-182880" algn="l" rtl="0">
              <a:lnSpc>
                <a:spcPct val="120000"/>
              </a:lnSpc>
              <a:spcBef>
                <a:spcPts val="0"/>
              </a:spcBef>
              <a:spcAft>
                <a:spcPts val="0"/>
              </a:spcAft>
              <a:buSzPct val="100000"/>
              <a:buFont typeface="Arial"/>
              <a:buChar char="•"/>
            </a:pPr>
            <a:r>
              <a:rPr lang="en-US" sz="7400"/>
              <a:t>Wear and tear</a:t>
            </a:r>
            <a:endParaRPr/>
          </a:p>
          <a:p>
            <a:pPr marL="384048" lvl="1" indent="-5397" algn="l" rtl="0">
              <a:lnSpc>
                <a:spcPct val="120000"/>
              </a:lnSpc>
              <a:spcBef>
                <a:spcPts val="0"/>
              </a:spcBef>
              <a:spcAft>
                <a:spcPts val="0"/>
              </a:spcAft>
              <a:buSzPct val="100000"/>
              <a:buNone/>
            </a:pPr>
            <a:endParaRPr sz="8600"/>
          </a:p>
          <a:p>
            <a:pPr marL="201168" lvl="1" indent="0" algn="l" rtl="0">
              <a:lnSpc>
                <a:spcPct val="120000"/>
              </a:lnSpc>
              <a:spcBef>
                <a:spcPts val="0"/>
              </a:spcBef>
              <a:spcAft>
                <a:spcPts val="0"/>
              </a:spcAft>
              <a:buSzPct val="100000"/>
              <a:buNone/>
            </a:pPr>
            <a:r>
              <a:rPr lang="en-US" sz="8600" u="sng"/>
              <a:t>III. Infrastructure Impacts</a:t>
            </a:r>
            <a:endParaRPr/>
          </a:p>
          <a:p>
            <a:pPr marL="384048" lvl="1" indent="-182880" algn="l" rtl="0">
              <a:lnSpc>
                <a:spcPct val="120000"/>
              </a:lnSpc>
              <a:spcBef>
                <a:spcPts val="0"/>
              </a:spcBef>
              <a:spcAft>
                <a:spcPts val="0"/>
              </a:spcAft>
              <a:buSzPct val="100000"/>
              <a:buFont typeface="Arial"/>
              <a:buChar char="•"/>
            </a:pPr>
            <a:r>
              <a:rPr lang="en-US" sz="7400"/>
              <a:t>Bridge and roadway deterioration</a:t>
            </a:r>
            <a:endParaRPr sz="7400"/>
          </a:p>
          <a:p>
            <a:pPr marL="201168" lvl="1" indent="0" algn="l" rtl="0">
              <a:lnSpc>
                <a:spcPct val="120000"/>
              </a:lnSpc>
              <a:spcBef>
                <a:spcPts val="0"/>
              </a:spcBef>
              <a:spcAft>
                <a:spcPts val="0"/>
              </a:spcAft>
              <a:buSzPct val="100000"/>
              <a:buNone/>
            </a:pPr>
            <a:endParaRPr sz="8000" u="sng">
              <a:latin typeface="Calibri"/>
              <a:ea typeface="Calibri"/>
              <a:cs typeface="Calibri"/>
              <a:sym typeface="Calibri"/>
            </a:endParaRPr>
          </a:p>
          <a:p>
            <a:pPr marL="384048" lvl="1" indent="-182880" algn="l" rtl="0">
              <a:lnSpc>
                <a:spcPct val="90000"/>
              </a:lnSpc>
              <a:spcBef>
                <a:spcPts val="200"/>
              </a:spcBef>
              <a:spcAft>
                <a:spcPts val="0"/>
              </a:spcAft>
              <a:buSzPct val="100000"/>
              <a:buNone/>
            </a:pPr>
            <a:endParaRPr sz="8000">
              <a:latin typeface="Calibri"/>
              <a:ea typeface="Calibri"/>
              <a:cs typeface="Calibri"/>
              <a:sym typeface="Calibri"/>
            </a:endParaRPr>
          </a:p>
          <a:p>
            <a:pPr marL="384048" lvl="1" indent="-145732" algn="l" rtl="0">
              <a:lnSpc>
                <a:spcPct val="90000"/>
              </a:lnSpc>
              <a:spcBef>
                <a:spcPts val="600"/>
              </a:spcBef>
              <a:spcAft>
                <a:spcPts val="0"/>
              </a:spcAft>
              <a:buSzPct val="100000"/>
              <a:buNone/>
            </a:pPr>
            <a:endParaRPr/>
          </a:p>
          <a:p>
            <a:pPr marL="384048" lvl="1" indent="-182880" algn="l" rtl="0">
              <a:lnSpc>
                <a:spcPct val="90000"/>
              </a:lnSpc>
              <a:spcBef>
                <a:spcPts val="600"/>
              </a:spcBef>
              <a:spcAft>
                <a:spcPts val="0"/>
              </a:spcAft>
              <a:buSzPct val="100000"/>
              <a:buNone/>
            </a:pPr>
            <a:endParaRPr/>
          </a:p>
          <a:p>
            <a:pPr marL="91440" lvl="0" indent="-50164" algn="l" rtl="0">
              <a:lnSpc>
                <a:spcPct val="90000"/>
              </a:lnSpc>
              <a:spcBef>
                <a:spcPts val="1600"/>
              </a:spcBef>
              <a:spcAft>
                <a:spcPts val="0"/>
              </a:spcAft>
              <a:buSzPct val="100000"/>
              <a:buNone/>
            </a:pPr>
            <a:endParaRPr/>
          </a:p>
          <a:p>
            <a:pPr marL="91440" lvl="0" indent="-50164" algn="l" rtl="0">
              <a:lnSpc>
                <a:spcPct val="90000"/>
              </a:lnSpc>
              <a:spcBef>
                <a:spcPts val="1400"/>
              </a:spcBef>
              <a:spcAft>
                <a:spcPts val="0"/>
              </a:spcAft>
              <a:buSzPct val="100000"/>
              <a:buNone/>
            </a:pPr>
            <a:endParaRPr/>
          </a:p>
          <a:p>
            <a:pPr marL="91440" lvl="0" indent="-50164" algn="l" rtl="0">
              <a:lnSpc>
                <a:spcPct val="90000"/>
              </a:lnSpc>
              <a:spcBef>
                <a:spcPts val="1400"/>
              </a:spcBef>
              <a:spcAft>
                <a:spcPts val="0"/>
              </a:spcAft>
              <a:buSzPct val="1000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5"/>
          <p:cNvSpPr txBox="1"/>
          <p:nvPr/>
        </p:nvSpPr>
        <p:spPr>
          <a:xfrm>
            <a:off x="990600" y="2133600"/>
            <a:ext cx="7467600"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Calibri"/>
                <a:ea typeface="Calibri"/>
                <a:cs typeface="Calibri"/>
                <a:sym typeface="Calibri"/>
              </a:rPr>
              <a:t>Salt Management Plans</a:t>
            </a:r>
            <a:endParaRPr sz="6000" b="1"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400"/>
              <a:buFont typeface="Calibri"/>
              <a:buNone/>
            </a:pPr>
            <a:r>
              <a:rPr lang="en-US" sz="4400"/>
              <a:t>Statewide Salt Management Plan</a:t>
            </a:r>
            <a:endParaRPr/>
          </a:p>
        </p:txBody>
      </p:sp>
      <p:sp>
        <p:nvSpPr>
          <p:cNvPr id="277" name="Google Shape;277;p26"/>
          <p:cNvSpPr txBox="1">
            <a:spLocks noGrp="1"/>
          </p:cNvSpPr>
          <p:nvPr>
            <p:ph type="body" idx="1"/>
          </p:nvPr>
        </p:nvSpPr>
        <p:spPr>
          <a:xfrm>
            <a:off x="822959" y="1845734"/>
            <a:ext cx="7543801" cy="4250266"/>
          </a:xfrm>
          <a:prstGeom prst="rect">
            <a:avLst/>
          </a:prstGeom>
          <a:noFill/>
          <a:ln>
            <a:noFill/>
          </a:ln>
        </p:spPr>
        <p:txBody>
          <a:bodyPr spcFirstLastPara="1" wrap="square" lIns="0" tIns="45700" rIns="0" bIns="45700" anchor="t" anchorCtr="0">
            <a:normAutofit/>
          </a:bodyPr>
          <a:lstStyle/>
          <a:p>
            <a:pPr marL="342900" lvl="0" indent="-342900" algn="l" rtl="0">
              <a:lnSpc>
                <a:spcPct val="100000"/>
              </a:lnSpc>
              <a:spcBef>
                <a:spcPts val="0"/>
              </a:spcBef>
              <a:spcAft>
                <a:spcPts val="0"/>
              </a:spcAft>
              <a:buSzPts val="2800"/>
              <a:buFont typeface="Arial"/>
              <a:buChar char="•"/>
            </a:pPr>
            <a:r>
              <a:rPr lang="en-US" sz="2800"/>
              <a:t>A document that was created By </a:t>
            </a:r>
            <a:r>
              <a:rPr lang="en-US" sz="2400"/>
              <a:t>SHA </a:t>
            </a:r>
            <a:r>
              <a:rPr lang="en-US" sz="2800"/>
              <a:t>due to legislation passed in 2011.</a:t>
            </a:r>
            <a:endParaRPr sz="2800"/>
          </a:p>
          <a:p>
            <a:pPr marL="91440" lvl="0" indent="-21588" algn="l" rtl="0">
              <a:lnSpc>
                <a:spcPct val="100000"/>
              </a:lnSpc>
              <a:spcBef>
                <a:spcPts val="0"/>
              </a:spcBef>
              <a:spcAft>
                <a:spcPts val="0"/>
              </a:spcAft>
              <a:buSzPts val="1100"/>
              <a:buNone/>
            </a:pPr>
            <a:endParaRPr sz="1100"/>
          </a:p>
          <a:p>
            <a:pPr marL="342900" lvl="0" indent="-342900" algn="l" rtl="0">
              <a:lnSpc>
                <a:spcPct val="100000"/>
              </a:lnSpc>
              <a:spcBef>
                <a:spcPts val="0"/>
              </a:spcBef>
              <a:spcAft>
                <a:spcPts val="0"/>
              </a:spcAft>
              <a:buSzPts val="2800"/>
              <a:buFont typeface="Arial"/>
              <a:buChar char="•"/>
            </a:pPr>
            <a:r>
              <a:rPr lang="en-US" sz="2800"/>
              <a:t>Explains in detail MDOT SHA’s best practices in regards to training, environmental impact, equipment usage, storage/containment, and data analysis.</a:t>
            </a:r>
            <a:endParaRPr sz="2800"/>
          </a:p>
          <a:p>
            <a:pPr marL="91440" lvl="0" indent="-21588" algn="l" rtl="0">
              <a:lnSpc>
                <a:spcPct val="100000"/>
              </a:lnSpc>
              <a:spcBef>
                <a:spcPts val="0"/>
              </a:spcBef>
              <a:spcAft>
                <a:spcPts val="0"/>
              </a:spcAft>
              <a:buSzPts val="1100"/>
              <a:buNone/>
            </a:pPr>
            <a:endParaRPr sz="1100"/>
          </a:p>
          <a:p>
            <a:pPr marL="342900" lvl="0" indent="-342900" algn="l" rtl="0">
              <a:lnSpc>
                <a:spcPct val="100000"/>
              </a:lnSpc>
              <a:spcBef>
                <a:spcPts val="0"/>
              </a:spcBef>
              <a:spcAft>
                <a:spcPts val="0"/>
              </a:spcAft>
              <a:buSzPts val="2800"/>
              <a:buFont typeface="Arial"/>
              <a:buChar char="•"/>
            </a:pPr>
            <a:r>
              <a:rPr lang="en-US" sz="2800"/>
              <a:t>Has been updated as needed reflect changes in trends and our environmental stewardship goals.</a:t>
            </a:r>
            <a:endParaRPr sz="2800"/>
          </a:p>
          <a:p>
            <a:pPr marL="91440" lvl="0" indent="0" algn="l" rtl="0">
              <a:lnSpc>
                <a:spcPct val="90000"/>
              </a:lnSpc>
              <a:spcBef>
                <a:spcPts val="1200"/>
              </a:spcBef>
              <a:spcAft>
                <a:spcPts val="0"/>
              </a:spcAft>
              <a:buSzPts val="20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aphicFrame>
        <p:nvGraphicFramePr>
          <p:cNvPr id="282" name="Google Shape;282;p27"/>
          <p:cNvGraphicFramePr/>
          <p:nvPr/>
        </p:nvGraphicFramePr>
        <p:xfrm>
          <a:off x="228600" y="914400"/>
          <a:ext cx="8740159" cy="48345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aphicFrame>
        <p:nvGraphicFramePr>
          <p:cNvPr id="288" name="Google Shape;288;p28"/>
          <p:cNvGraphicFramePr/>
          <p:nvPr/>
        </p:nvGraphicFramePr>
        <p:xfrm>
          <a:off x="220822" y="1348569"/>
          <a:ext cx="8694577" cy="43124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400"/>
              <a:buFont typeface="Calibri"/>
              <a:buNone/>
            </a:pPr>
            <a:r>
              <a:rPr lang="en-US" sz="4400"/>
              <a:t>DPW Salt Management Plan</a:t>
            </a:r>
            <a:endParaRPr sz="4400"/>
          </a:p>
        </p:txBody>
      </p:sp>
      <p:sp>
        <p:nvSpPr>
          <p:cNvPr id="294" name="Google Shape;294;p29"/>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a:t>In 2014, subsequent to the promulgation of the Statewide Salt Management Plan, the Bureau of Highways developed the Department of Public Works Salt Management Plan to outline the practices intended to effectively manage road salt for winter maintenance activities within the County.</a:t>
            </a:r>
            <a:endParaRPr/>
          </a:p>
        </p:txBody>
      </p:sp>
      <p:sp>
        <p:nvSpPr>
          <p:cNvPr id="295" name="Google Shape;295;p2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26</a:t>
            </a:fld>
            <a:endParaRPr/>
          </a:p>
        </p:txBody>
      </p:sp>
      <p:sp>
        <p:nvSpPr>
          <p:cNvPr id="296" name="Google Shape;296;p29"/>
          <p:cNvSpPr txBox="1"/>
          <p:nvPr/>
        </p:nvSpPr>
        <p:spPr>
          <a:xfrm>
            <a:off x="685800" y="3581400"/>
            <a:ext cx="7543801" cy="2514600"/>
          </a:xfrm>
          <a:prstGeom prst="rect">
            <a:avLst/>
          </a:prstGeom>
          <a:noFill/>
          <a:ln>
            <a:noFill/>
          </a:ln>
        </p:spPr>
        <p:txBody>
          <a:bodyPr spcFirstLastPara="1" wrap="square" lIns="0" tIns="45700" rIns="0" bIns="45700" anchor="t" anchorCtr="0">
            <a:noAutofit/>
          </a:bodyPr>
          <a:lstStyle/>
          <a:p>
            <a:pPr marL="91440" marR="0" lvl="0" indent="-91440" algn="l" rtl="0">
              <a:lnSpc>
                <a:spcPct val="120000"/>
              </a:lnSpc>
              <a:spcBef>
                <a:spcPts val="0"/>
              </a:spcBef>
              <a:spcAft>
                <a:spcPts val="0"/>
              </a:spcAft>
              <a:buClr>
                <a:schemeClr val="accent1"/>
              </a:buClr>
              <a:buSzPts val="2400"/>
              <a:buFont typeface="Calibri"/>
              <a:buChar char=" "/>
            </a:pPr>
            <a:r>
              <a:rPr lang="en-US" sz="2400" b="0" i="0" u="sng" strike="noStrike" cap="none">
                <a:solidFill>
                  <a:srgbClr val="3F3F3F"/>
                </a:solidFill>
                <a:latin typeface="Calibri"/>
                <a:ea typeface="Calibri"/>
                <a:cs typeface="Calibri"/>
                <a:sym typeface="Calibri"/>
              </a:rPr>
              <a:t>Plan Goals</a:t>
            </a:r>
            <a:endParaRPr sz="1400" b="0" i="0" u="none" strike="noStrike" cap="none">
              <a:solidFill>
                <a:srgbClr val="000000"/>
              </a:solidFill>
              <a:latin typeface="Arial"/>
              <a:ea typeface="Arial"/>
              <a:cs typeface="Arial"/>
              <a:sym typeface="Arial"/>
            </a:endParaRPr>
          </a:p>
          <a:p>
            <a:pPr marL="384048" marR="0" lvl="1" indent="-182880" algn="l" rtl="0">
              <a:lnSpc>
                <a:spcPct val="120000"/>
              </a:lnSpc>
              <a:spcBef>
                <a:spcPts val="0"/>
              </a:spcBef>
              <a:spcAft>
                <a:spcPts val="0"/>
              </a:spcAft>
              <a:buClr>
                <a:schemeClr val="accent1"/>
              </a:buClr>
              <a:buSzPts val="2000"/>
              <a:buFont typeface="Arial"/>
              <a:buChar char="•"/>
            </a:pPr>
            <a:r>
              <a:rPr lang="en-US" sz="2000" b="0" i="0" u="none" strike="noStrike" cap="none">
                <a:solidFill>
                  <a:srgbClr val="3F3F3F"/>
                </a:solidFill>
                <a:latin typeface="Calibri"/>
                <a:ea typeface="Calibri"/>
                <a:cs typeface="Calibri"/>
                <a:sym typeface="Calibri"/>
              </a:rPr>
              <a:t>Public Safety</a:t>
            </a:r>
            <a:endParaRPr sz="1400" b="0" i="0" u="none" strike="noStrike" cap="none">
              <a:solidFill>
                <a:srgbClr val="000000"/>
              </a:solidFill>
              <a:latin typeface="Arial"/>
              <a:ea typeface="Arial"/>
              <a:cs typeface="Arial"/>
              <a:sym typeface="Arial"/>
            </a:endParaRPr>
          </a:p>
          <a:p>
            <a:pPr marL="384048" marR="0" lvl="1" indent="-182880" algn="l" rtl="0">
              <a:lnSpc>
                <a:spcPct val="120000"/>
              </a:lnSpc>
              <a:spcBef>
                <a:spcPts val="0"/>
              </a:spcBef>
              <a:spcAft>
                <a:spcPts val="0"/>
              </a:spcAft>
              <a:buClr>
                <a:schemeClr val="accent1"/>
              </a:buClr>
              <a:buSzPts val="2000"/>
              <a:buFont typeface="Arial"/>
              <a:buChar char="•"/>
            </a:pPr>
            <a:r>
              <a:rPr lang="en-US" sz="2000" b="0" i="0" u="none" strike="noStrike" cap="none">
                <a:solidFill>
                  <a:srgbClr val="3F3F3F"/>
                </a:solidFill>
                <a:latin typeface="Calibri"/>
                <a:ea typeface="Calibri"/>
                <a:cs typeface="Calibri"/>
                <a:sym typeface="Calibri"/>
              </a:rPr>
              <a:t>Environmental Protection</a:t>
            </a:r>
            <a:endParaRPr sz="1400" b="0" i="0" u="none" strike="noStrike" cap="none">
              <a:solidFill>
                <a:srgbClr val="000000"/>
              </a:solidFill>
              <a:latin typeface="Arial"/>
              <a:ea typeface="Arial"/>
              <a:cs typeface="Arial"/>
              <a:sym typeface="Arial"/>
            </a:endParaRPr>
          </a:p>
          <a:p>
            <a:pPr marL="384048" marR="0" lvl="1" indent="-182880" algn="l" rtl="0">
              <a:lnSpc>
                <a:spcPct val="120000"/>
              </a:lnSpc>
              <a:spcBef>
                <a:spcPts val="0"/>
              </a:spcBef>
              <a:spcAft>
                <a:spcPts val="0"/>
              </a:spcAft>
              <a:buClr>
                <a:schemeClr val="accent1"/>
              </a:buClr>
              <a:buSzPts val="2000"/>
              <a:buFont typeface="Arial"/>
              <a:buChar char="•"/>
            </a:pPr>
            <a:r>
              <a:rPr lang="en-US" sz="2000" b="0" i="0" u="none" strike="noStrike" cap="none">
                <a:solidFill>
                  <a:srgbClr val="3F3F3F"/>
                </a:solidFill>
                <a:latin typeface="Calibri"/>
                <a:ea typeface="Calibri"/>
                <a:cs typeface="Calibri"/>
                <a:sym typeface="Calibri"/>
              </a:rPr>
              <a:t>Efficient Transportation System</a:t>
            </a:r>
            <a:endParaRPr sz="1400" b="0" i="0" u="none" strike="noStrike" cap="none">
              <a:solidFill>
                <a:srgbClr val="000000"/>
              </a:solidFill>
              <a:latin typeface="Arial"/>
              <a:ea typeface="Arial"/>
              <a:cs typeface="Arial"/>
              <a:sym typeface="Arial"/>
            </a:endParaRPr>
          </a:p>
          <a:p>
            <a:pPr marL="384048" marR="0" lvl="1" indent="-182880" algn="l" rtl="0">
              <a:lnSpc>
                <a:spcPct val="120000"/>
              </a:lnSpc>
              <a:spcBef>
                <a:spcPts val="0"/>
              </a:spcBef>
              <a:spcAft>
                <a:spcPts val="0"/>
              </a:spcAft>
              <a:buClr>
                <a:schemeClr val="accent1"/>
              </a:buClr>
              <a:buSzPts val="2000"/>
              <a:buFont typeface="Arial"/>
              <a:buChar char="•"/>
            </a:pPr>
            <a:r>
              <a:rPr lang="en-US" sz="2000" b="0" i="0" u="none" strike="noStrike" cap="none">
                <a:solidFill>
                  <a:srgbClr val="3F3F3F"/>
                </a:solidFill>
                <a:latin typeface="Calibri"/>
                <a:ea typeface="Calibri"/>
                <a:cs typeface="Calibri"/>
                <a:sym typeface="Calibri"/>
              </a:rPr>
              <a:t>Fiscal Responsibility</a:t>
            </a:r>
            <a:endParaRPr sz="1400" b="0" i="0" u="none" strike="noStrike" cap="none">
              <a:solidFill>
                <a:srgbClr val="000000"/>
              </a:solidFill>
              <a:latin typeface="Arial"/>
              <a:ea typeface="Arial"/>
              <a:cs typeface="Arial"/>
              <a:sym typeface="Arial"/>
            </a:endParaRPr>
          </a:p>
          <a:p>
            <a:pPr marL="384048" marR="0" lvl="1" indent="-182880" algn="l" rtl="0">
              <a:lnSpc>
                <a:spcPct val="120000"/>
              </a:lnSpc>
              <a:spcBef>
                <a:spcPts val="0"/>
              </a:spcBef>
              <a:spcAft>
                <a:spcPts val="0"/>
              </a:spcAft>
              <a:buClr>
                <a:schemeClr val="accent1"/>
              </a:buClr>
              <a:buSzPts val="2000"/>
              <a:buFont typeface="Arial"/>
              <a:buChar char="•"/>
            </a:pPr>
            <a:r>
              <a:rPr lang="en-US" sz="2000" b="0" i="0" u="none" strike="noStrike" cap="none">
                <a:solidFill>
                  <a:srgbClr val="3F3F3F"/>
                </a:solidFill>
                <a:latin typeface="Calibri"/>
                <a:ea typeface="Calibri"/>
                <a:cs typeface="Calibri"/>
                <a:sym typeface="Calibri"/>
              </a:rPr>
              <a:t>Continuous Improvement</a:t>
            </a:r>
            <a:endParaRPr sz="2000" b="0" i="0" u="none" strike="noStrike" cap="none">
              <a:solidFill>
                <a:srgbClr val="3F3F3F"/>
              </a:solidFill>
              <a:latin typeface="Calibri"/>
              <a:ea typeface="Calibri"/>
              <a:cs typeface="Calibri"/>
              <a:sym typeface="Calibri"/>
            </a:endParaRPr>
          </a:p>
        </p:txBody>
      </p:sp>
      <p:pic>
        <p:nvPicPr>
          <p:cNvPr id="297" name="Google Shape;297;p29" descr="C:\Users\pwbaqu11\Desktop\ScreenShot002.bmp"/>
          <p:cNvPicPr preferRelativeResize="0"/>
          <p:nvPr/>
        </p:nvPicPr>
        <p:blipFill rotWithShape="1">
          <a:blip r:embed="rId3">
            <a:alphaModFix/>
          </a:blip>
          <a:srcRect/>
          <a:stretch/>
        </p:blipFill>
        <p:spPr>
          <a:xfrm>
            <a:off x="4729115" y="3201424"/>
            <a:ext cx="3637645" cy="284956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30"/>
          <p:cNvPicPr preferRelativeResize="0"/>
          <p:nvPr/>
        </p:nvPicPr>
        <p:blipFill rotWithShape="1">
          <a:blip r:embed="rId3">
            <a:alphaModFix/>
          </a:blip>
          <a:srcRect/>
          <a:stretch/>
        </p:blipFill>
        <p:spPr>
          <a:xfrm>
            <a:off x="304800" y="381000"/>
            <a:ext cx="6960576" cy="5791200"/>
          </a:xfrm>
          <a:prstGeom prst="rect">
            <a:avLst/>
          </a:prstGeom>
          <a:noFill/>
          <a:ln>
            <a:noFill/>
          </a:ln>
        </p:spPr>
      </p:pic>
      <p:sp>
        <p:nvSpPr>
          <p:cNvPr id="303" name="Google Shape;303;p30"/>
          <p:cNvSpPr txBox="1"/>
          <p:nvPr/>
        </p:nvSpPr>
        <p:spPr>
          <a:xfrm>
            <a:off x="7391400" y="2667000"/>
            <a:ext cx="1600200" cy="1447800"/>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lnSpc>
                <a:spcPct val="85000"/>
              </a:lnSpc>
              <a:spcBef>
                <a:spcPts val="0"/>
              </a:spcBef>
              <a:spcAft>
                <a:spcPts val="0"/>
              </a:spcAft>
              <a:buClr>
                <a:srgbClr val="3F3F3F"/>
              </a:buClr>
              <a:buSzPct val="100000"/>
              <a:buFont typeface="Calibri"/>
              <a:buNone/>
            </a:pPr>
            <a:r>
              <a:rPr lang="en-US" sz="4800" b="0" i="0" u="none" strike="noStrike" cap="none">
                <a:solidFill>
                  <a:srgbClr val="3F3F3F"/>
                </a:solidFill>
                <a:latin typeface="Calibri"/>
                <a:ea typeface="Calibri"/>
                <a:cs typeface="Calibri"/>
                <a:sym typeface="Calibri"/>
              </a:rPr>
              <a:t>Plan </a:t>
            </a:r>
            <a:endParaRPr sz="1400" b="0" i="0" u="none" strike="noStrike" cap="none">
              <a:solidFill>
                <a:srgbClr val="000000"/>
              </a:solidFill>
              <a:latin typeface="Arial"/>
              <a:ea typeface="Arial"/>
              <a:cs typeface="Arial"/>
              <a:sym typeface="Arial"/>
            </a:endParaRPr>
          </a:p>
          <a:p>
            <a:pPr marL="0" marR="0" lvl="0" indent="0" algn="ctr" rtl="0">
              <a:lnSpc>
                <a:spcPct val="85000"/>
              </a:lnSpc>
              <a:spcBef>
                <a:spcPts val="0"/>
              </a:spcBef>
              <a:spcAft>
                <a:spcPts val="0"/>
              </a:spcAft>
              <a:buClr>
                <a:srgbClr val="3F3F3F"/>
              </a:buClr>
              <a:buSzPct val="100000"/>
              <a:buFont typeface="Calibri"/>
              <a:buNone/>
            </a:pPr>
            <a:endParaRPr sz="4800" b="0" i="0" u="none" strike="noStrike" cap="none">
              <a:solidFill>
                <a:srgbClr val="3F3F3F"/>
              </a:solidFill>
              <a:latin typeface="Calibri"/>
              <a:ea typeface="Calibri"/>
              <a:cs typeface="Calibri"/>
              <a:sym typeface="Calibri"/>
            </a:endParaRPr>
          </a:p>
          <a:p>
            <a:pPr marL="0" marR="0" lvl="0" indent="0" algn="ctr" rtl="0">
              <a:lnSpc>
                <a:spcPct val="85000"/>
              </a:lnSpc>
              <a:spcBef>
                <a:spcPts val="0"/>
              </a:spcBef>
              <a:spcAft>
                <a:spcPts val="0"/>
              </a:spcAft>
              <a:buClr>
                <a:srgbClr val="3F3F3F"/>
              </a:buClr>
              <a:buSzPct val="100000"/>
              <a:buFont typeface="Calibri"/>
              <a:buNone/>
            </a:pPr>
            <a:r>
              <a:rPr lang="en-US" sz="4800" b="0" i="0" u="none" strike="noStrike" cap="none">
                <a:solidFill>
                  <a:srgbClr val="3F3F3F"/>
                </a:solidFill>
                <a:latin typeface="Calibri"/>
                <a:ea typeface="Calibri"/>
                <a:cs typeface="Calibri"/>
                <a:sym typeface="Calibri"/>
              </a:rPr>
              <a:t>Tasks </a:t>
            </a:r>
            <a:endParaRPr sz="4800" b="0" i="0" u="none" strike="noStrike" cap="none">
              <a:solidFill>
                <a:srgbClr val="3F3F3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1"/>
          <p:cNvSpPr txBox="1">
            <a:spLocks noGrp="1"/>
          </p:cNvSpPr>
          <p:nvPr>
            <p:ph type="body" idx="4294967295"/>
          </p:nvPr>
        </p:nvSpPr>
        <p:spPr>
          <a:xfrm>
            <a:off x="914400" y="1981200"/>
            <a:ext cx="7467600" cy="4495800"/>
          </a:xfrm>
          <a:prstGeom prst="rect">
            <a:avLst/>
          </a:prstGeom>
          <a:noFill/>
          <a:ln>
            <a:noFill/>
          </a:ln>
        </p:spPr>
        <p:txBody>
          <a:bodyPr spcFirstLastPara="1" wrap="square" lIns="0" tIns="45700" rIns="0" bIns="45700" anchor="t" anchorCtr="0">
            <a:normAutofit/>
          </a:bodyPr>
          <a:lstStyle/>
          <a:p>
            <a:pPr marL="91440" lvl="0" indent="-240030" algn="l" rtl="0">
              <a:lnSpc>
                <a:spcPct val="85000"/>
              </a:lnSpc>
              <a:spcBef>
                <a:spcPts val="0"/>
              </a:spcBef>
              <a:spcAft>
                <a:spcPts val="0"/>
              </a:spcAft>
              <a:buSzPts val="3780"/>
              <a:buChar char=" "/>
            </a:pPr>
            <a:r>
              <a:rPr lang="en-US" sz="3600"/>
              <a:t>“Sensible Salting” conserves our limited supply of material and provides:</a:t>
            </a:r>
            <a:endParaRPr/>
          </a:p>
          <a:p>
            <a:pPr marL="91440" lvl="0" indent="0" algn="l" rtl="0">
              <a:lnSpc>
                <a:spcPct val="85000"/>
              </a:lnSpc>
              <a:spcBef>
                <a:spcPts val="1400"/>
              </a:spcBef>
              <a:spcAft>
                <a:spcPts val="0"/>
              </a:spcAft>
              <a:buSzPts val="2100"/>
              <a:buNone/>
            </a:pPr>
            <a:endParaRPr/>
          </a:p>
          <a:p>
            <a:pPr marL="384048" lvl="1" indent="-226695" algn="l" rtl="0">
              <a:lnSpc>
                <a:spcPct val="85000"/>
              </a:lnSpc>
              <a:spcBef>
                <a:spcPts val="400"/>
              </a:spcBef>
              <a:spcAft>
                <a:spcPts val="0"/>
              </a:spcAft>
              <a:buSzPts val="3570"/>
              <a:buChar char="◦"/>
            </a:pPr>
            <a:r>
              <a:rPr lang="en-US" sz="3400">
                <a:solidFill>
                  <a:srgbClr val="002060"/>
                </a:solidFill>
              </a:rPr>
              <a:t>Safety and mobility for motorists;</a:t>
            </a:r>
            <a:endParaRPr/>
          </a:p>
          <a:p>
            <a:pPr marL="384048" lvl="1" indent="-226695" algn="l" rtl="0">
              <a:lnSpc>
                <a:spcPct val="85000"/>
              </a:lnSpc>
              <a:spcBef>
                <a:spcPts val="600"/>
              </a:spcBef>
              <a:spcAft>
                <a:spcPts val="0"/>
              </a:spcAft>
              <a:buSzPts val="3570"/>
              <a:buChar char="◦"/>
            </a:pPr>
            <a:r>
              <a:rPr lang="en-US" sz="3400">
                <a:solidFill>
                  <a:srgbClr val="002060"/>
                </a:solidFill>
              </a:rPr>
              <a:t>Environmental stewardship; and</a:t>
            </a:r>
            <a:endParaRPr/>
          </a:p>
          <a:p>
            <a:pPr marL="384048" lvl="1" indent="-226695" algn="l" rtl="0">
              <a:lnSpc>
                <a:spcPct val="85000"/>
              </a:lnSpc>
              <a:spcBef>
                <a:spcPts val="600"/>
              </a:spcBef>
              <a:spcAft>
                <a:spcPts val="0"/>
              </a:spcAft>
              <a:buSzPts val="3570"/>
              <a:buChar char="◦"/>
            </a:pPr>
            <a:r>
              <a:rPr lang="en-US" sz="3400">
                <a:solidFill>
                  <a:srgbClr val="002060"/>
                </a:solidFill>
              </a:rPr>
              <a:t>Fiscal responsibility.</a:t>
            </a:r>
            <a:endParaRPr/>
          </a:p>
        </p:txBody>
      </p:sp>
      <p:sp>
        <p:nvSpPr>
          <p:cNvPr id="309" name="Google Shape;309;p31"/>
          <p:cNvSpPr txBox="1">
            <a:spLocks noGrp="1"/>
          </p:cNvSpPr>
          <p:nvPr>
            <p:ph type="title"/>
          </p:nvPr>
        </p:nvSpPr>
        <p:spPr>
          <a:xfrm>
            <a:off x="1143000" y="381000"/>
            <a:ext cx="7010400" cy="1143000"/>
          </a:xfrm>
          <a:prstGeom prst="rect">
            <a:avLst/>
          </a:prstGeom>
          <a:noFill/>
          <a:ln>
            <a:noFill/>
          </a:ln>
        </p:spPr>
        <p:txBody>
          <a:bodyPr spcFirstLastPara="1" wrap="square" lIns="91425" tIns="45700" rIns="91425" bIns="45700" anchor="b" anchorCtr="0">
            <a:normAutofit/>
          </a:bodyPr>
          <a:lstStyle/>
          <a:p>
            <a:pPr marL="320040" lvl="0" indent="-320040" algn="ctr" rtl="0">
              <a:lnSpc>
                <a:spcPct val="85000"/>
              </a:lnSpc>
              <a:spcBef>
                <a:spcPts val="0"/>
              </a:spcBef>
              <a:spcAft>
                <a:spcPts val="0"/>
              </a:spcAft>
              <a:buClr>
                <a:srgbClr val="694E57"/>
              </a:buClr>
              <a:buSzPts val="3600"/>
              <a:buFont typeface="Calibri"/>
              <a:buNone/>
            </a:pPr>
            <a:r>
              <a:rPr lang="en-US" sz="3600" b="1" u="sng"/>
              <a:t>YOU HAVE </a:t>
            </a:r>
            <a:r>
              <a:rPr lang="en-US" sz="3600" b="1"/>
              <a:t>the most control over</a:t>
            </a:r>
            <a:br>
              <a:rPr lang="en-US" sz="3600" b="1"/>
            </a:br>
            <a:r>
              <a:rPr lang="en-US" sz="3600" b="1"/>
              <a:t>Road Salt Management</a:t>
            </a:r>
            <a:endParaRPr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2"/>
          <p:cNvSpPr txBox="1">
            <a:spLocks noGrp="1"/>
          </p:cNvSpPr>
          <p:nvPr>
            <p:ph type="body" idx="1"/>
          </p:nvPr>
        </p:nvSpPr>
        <p:spPr>
          <a:xfrm>
            <a:off x="381000" y="515512"/>
            <a:ext cx="8229600" cy="6113888"/>
          </a:xfrm>
          <a:prstGeom prst="rect">
            <a:avLst/>
          </a:prstGeom>
          <a:noFill/>
          <a:ln>
            <a:noFill/>
          </a:ln>
        </p:spPr>
        <p:txBody>
          <a:bodyPr spcFirstLastPara="1" wrap="square" lIns="0" tIns="45700" rIns="0" bIns="45700" anchor="t" anchorCtr="0">
            <a:normAutofit fontScale="70000" lnSpcReduction="20000"/>
          </a:bodyPr>
          <a:lstStyle/>
          <a:p>
            <a:pPr marL="0" lvl="0" indent="0" algn="ctr" rtl="0">
              <a:lnSpc>
                <a:spcPct val="90000"/>
              </a:lnSpc>
              <a:spcBef>
                <a:spcPts val="0"/>
              </a:spcBef>
              <a:spcAft>
                <a:spcPts val="0"/>
              </a:spcAft>
              <a:buSzPct val="100000"/>
              <a:buNone/>
            </a:pPr>
            <a:r>
              <a:rPr lang="en-US" sz="5100"/>
              <a:t>“</a:t>
            </a:r>
            <a:r>
              <a:rPr lang="en-US" sz="5100" b="1"/>
              <a:t>Sensible Salting” is another  way of saying: enough and no more.</a:t>
            </a:r>
            <a:endParaRPr/>
          </a:p>
          <a:p>
            <a:pPr marL="0" lvl="0" indent="0" algn="ctr" rtl="0">
              <a:lnSpc>
                <a:spcPct val="90000"/>
              </a:lnSpc>
              <a:spcBef>
                <a:spcPts val="0"/>
              </a:spcBef>
              <a:spcAft>
                <a:spcPts val="0"/>
              </a:spcAft>
              <a:buSzPct val="100000"/>
              <a:buNone/>
            </a:pPr>
            <a:r>
              <a:rPr lang="en-US" sz="5100" b="1"/>
              <a:t> </a:t>
            </a:r>
            <a:endParaRPr sz="2300" b="1"/>
          </a:p>
          <a:p>
            <a:pPr marL="0" lvl="0" indent="0" algn="ctr" rtl="0">
              <a:lnSpc>
                <a:spcPct val="90000"/>
              </a:lnSpc>
              <a:spcBef>
                <a:spcPts val="0"/>
              </a:spcBef>
              <a:spcAft>
                <a:spcPts val="0"/>
              </a:spcAft>
              <a:buSzPct val="100000"/>
              <a:buNone/>
            </a:pPr>
            <a:endParaRPr sz="2300" b="1"/>
          </a:p>
          <a:p>
            <a:pPr marL="0" lvl="0" indent="0" algn="ctr" rtl="0">
              <a:lnSpc>
                <a:spcPct val="90000"/>
              </a:lnSpc>
              <a:spcBef>
                <a:spcPts val="0"/>
              </a:spcBef>
              <a:spcAft>
                <a:spcPts val="0"/>
              </a:spcAft>
              <a:buSzPct val="100000"/>
              <a:buNone/>
            </a:pPr>
            <a:r>
              <a:rPr lang="en-US" sz="3200"/>
              <a:t>Sufficient salt is required to produce the desired safety and mobility, the goal level-of-service. “Excess” applications add cost, but no further benefit, and harm the environment.</a:t>
            </a:r>
            <a:endParaRPr sz="3200" b="1"/>
          </a:p>
          <a:p>
            <a:pPr marL="0" lvl="0" indent="0" algn="l" rtl="0">
              <a:lnSpc>
                <a:spcPct val="90000"/>
              </a:lnSpc>
              <a:spcBef>
                <a:spcPts val="1200"/>
              </a:spcBef>
              <a:spcAft>
                <a:spcPts val="0"/>
              </a:spcAft>
              <a:buSzPct val="100000"/>
              <a:buNone/>
            </a:pPr>
            <a:endParaRPr sz="1100"/>
          </a:p>
          <a:p>
            <a:pPr marL="91440" lvl="0" indent="-133350" algn="l" rtl="0">
              <a:lnSpc>
                <a:spcPct val="90000"/>
              </a:lnSpc>
              <a:spcBef>
                <a:spcPts val="1400"/>
              </a:spcBef>
              <a:spcAft>
                <a:spcPts val="0"/>
              </a:spcAft>
              <a:buSzPct val="100000"/>
              <a:buChar char=" "/>
            </a:pPr>
            <a:r>
              <a:rPr lang="en-US" sz="3000" b="1"/>
              <a:t>Limited Salting During the Late Evening/Early Morning Hours</a:t>
            </a:r>
            <a:r>
              <a:rPr lang="en-US" sz="3000"/>
              <a:t>: From 11:00 p.m. - 4:00 a.m. very limited salting will take place, as salting is not as effective due to low traffic volumes. The goal of the Department during this time is to ensure passable roads, which means only intersections, hills, curves, and bridges will be salted. Beginning at 4:00 a.m., the Department prepares the roads for rush hour.</a:t>
            </a:r>
            <a:endParaRPr/>
          </a:p>
          <a:p>
            <a:pPr marL="91440" lvl="0" indent="-133350" algn="l" rtl="0">
              <a:lnSpc>
                <a:spcPct val="90000"/>
              </a:lnSpc>
              <a:spcBef>
                <a:spcPts val="1400"/>
              </a:spcBef>
              <a:spcAft>
                <a:spcPts val="0"/>
              </a:spcAft>
              <a:buSzPct val="100000"/>
              <a:buChar char=" "/>
            </a:pPr>
            <a:r>
              <a:rPr lang="en-US" sz="3000" b="1"/>
              <a:t>Limited Salting on Secondary Roads</a:t>
            </a:r>
            <a:r>
              <a:rPr lang="en-US" sz="3000"/>
              <a:t>: Residential Roads (local streets) will be plowed as often as possible, but will only be salted at intersections, hills, curves,  bridges, and school zones, AS NEEDED. </a:t>
            </a:r>
            <a:endParaRPr/>
          </a:p>
          <a:p>
            <a:pPr marL="91440" lvl="0" indent="-133350" algn="l" rtl="0">
              <a:lnSpc>
                <a:spcPct val="90000"/>
              </a:lnSpc>
              <a:spcBef>
                <a:spcPts val="1400"/>
              </a:spcBef>
              <a:spcAft>
                <a:spcPts val="0"/>
              </a:spcAft>
              <a:buSzPct val="100000"/>
              <a:buChar char=" "/>
            </a:pPr>
            <a:r>
              <a:rPr lang="en-US" sz="3000" b="1"/>
              <a:t>Proper Calibration of Equipment</a:t>
            </a:r>
            <a:r>
              <a:rPr lang="en-US" sz="3000"/>
              <a:t>: All equipment will be calibrated to ensure that Sensible Salting Practices are implemented correctly.  </a:t>
            </a:r>
            <a:endParaRPr/>
          </a:p>
          <a:p>
            <a:pPr marL="566928" lvl="2" indent="-182880" algn="l" rtl="0">
              <a:lnSpc>
                <a:spcPct val="90000"/>
              </a:lnSpc>
              <a:spcBef>
                <a:spcPts val="400"/>
              </a:spcBef>
              <a:spcAft>
                <a:spcPts val="0"/>
              </a:spcAft>
              <a:buSzPct val="100000"/>
              <a:buFont typeface="Noto Sans Symbols"/>
              <a:buChar char="⮚"/>
            </a:pPr>
            <a:r>
              <a:rPr lang="en-US" sz="3400" u="sng"/>
              <a:t>Goal is 200 lb/lane mile or less per application.</a:t>
            </a:r>
            <a:endParaRPr sz="3400" u="sng"/>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p:nvPr/>
        </p:nvSpPr>
        <p:spPr>
          <a:xfrm>
            <a:off x="2209800" y="2362200"/>
            <a:ext cx="495300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Calibri"/>
                <a:ea typeface="Calibri"/>
                <a:cs typeface="Calibri"/>
                <a:sym typeface="Calibri"/>
              </a:rPr>
              <a:t>Equipment</a:t>
            </a:r>
            <a:endParaRPr sz="6000" b="1"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aphicFrame>
        <p:nvGraphicFramePr>
          <p:cNvPr id="319" name="Google Shape;319;p33"/>
          <p:cNvGraphicFramePr/>
          <p:nvPr/>
        </p:nvGraphicFramePr>
        <p:xfrm>
          <a:off x="228598" y="152401"/>
          <a:ext cx="7162775" cy="6096050"/>
        </p:xfrm>
        <a:graphic>
          <a:graphicData uri="http://schemas.openxmlformats.org/drawingml/2006/table">
            <a:tbl>
              <a:tblPr firstRow="1" firstCol="1" bandRow="1">
                <a:noFill/>
                <a:tableStyleId>{78E4E76C-FE29-4B9B-B0A0-EDDFE0831D72}</a:tableStyleId>
              </a:tblPr>
              <a:tblGrid>
                <a:gridCol w="1806650">
                  <a:extLst>
                    <a:ext uri="{9D8B030D-6E8A-4147-A177-3AD203B41FA5}">
                      <a16:colId xmlns:a16="http://schemas.microsoft.com/office/drawing/2014/main" val="20000"/>
                    </a:ext>
                  </a:extLst>
                </a:gridCol>
                <a:gridCol w="2080900">
                  <a:extLst>
                    <a:ext uri="{9D8B030D-6E8A-4147-A177-3AD203B41FA5}">
                      <a16:colId xmlns:a16="http://schemas.microsoft.com/office/drawing/2014/main" val="20001"/>
                    </a:ext>
                  </a:extLst>
                </a:gridCol>
                <a:gridCol w="2080900">
                  <a:extLst>
                    <a:ext uri="{9D8B030D-6E8A-4147-A177-3AD203B41FA5}">
                      <a16:colId xmlns:a16="http://schemas.microsoft.com/office/drawing/2014/main" val="20002"/>
                    </a:ext>
                  </a:extLst>
                </a:gridCol>
                <a:gridCol w="1194325">
                  <a:extLst>
                    <a:ext uri="{9D8B030D-6E8A-4147-A177-3AD203B41FA5}">
                      <a16:colId xmlns:a16="http://schemas.microsoft.com/office/drawing/2014/main" val="20003"/>
                    </a:ext>
                  </a:extLst>
                </a:gridCol>
              </a:tblGrid>
              <a:tr h="474550">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Snow, Ice or Frost Forecast </a:t>
                      </a:r>
                      <a:endParaRPr sz="800" u="none" strike="noStrike" cap="none">
                        <a:latin typeface="Calibri"/>
                        <a:ea typeface="Calibri"/>
                        <a:cs typeface="Calibri"/>
                        <a:sym typeface="Calibri"/>
                      </a:endParaRPr>
                    </a:p>
                  </a:txBody>
                  <a:tcPr marL="28300" marR="28300" marT="28300" marB="2830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Pavement Temperature Range / Trend</a:t>
                      </a:r>
                      <a:endParaRPr sz="800" u="none" strike="noStrike" cap="none">
                        <a:latin typeface="Calibri"/>
                        <a:ea typeface="Calibri"/>
                        <a:cs typeface="Calibri"/>
                        <a:sym typeface="Calibri"/>
                      </a:endParaRPr>
                    </a:p>
                  </a:txBody>
                  <a:tcPr marL="28300" marR="28300" marT="28300" marB="2830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Maintenance Action </a:t>
                      </a:r>
                      <a:endParaRPr sz="800" u="none" strike="noStrike" cap="none">
                        <a:latin typeface="Calibri"/>
                        <a:ea typeface="Calibri"/>
                        <a:cs typeface="Calibri"/>
                        <a:sym typeface="Calibri"/>
                      </a:endParaRPr>
                    </a:p>
                  </a:txBody>
                  <a:tcPr marL="28300" marR="28300" marT="28300" marB="2830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Spread Rate</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356550">
                <a:tc rowSpan="5">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Light Snow Storm - less than 1/2 inch per hour </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Above 32°F steady or rising</a:t>
                      </a:r>
                      <a:endParaRPr sz="800" u="none" strike="noStrike" cap="none">
                        <a:latin typeface="Calibri"/>
                        <a:ea typeface="Calibri"/>
                        <a:cs typeface="Calibri"/>
                        <a:sym typeface="Calibri"/>
                      </a:endParaRPr>
                    </a:p>
                  </a:txBody>
                  <a:tcPr marL="0" marR="0" marT="0" marB="0" anchor="ctr"/>
                </a:tc>
                <a:tc>
                  <a:txBody>
                    <a:bodyPr/>
                    <a:lstStyle/>
                    <a:p>
                      <a:pPr marL="68580" marR="0" lvl="0" indent="0" algn="ctr" rtl="0">
                        <a:lnSpc>
                          <a:spcPct val="115000"/>
                        </a:lnSpc>
                        <a:spcBef>
                          <a:spcPts val="0"/>
                        </a:spcBef>
                        <a:spcAft>
                          <a:spcPts val="0"/>
                        </a:spcAft>
                        <a:buClr>
                          <a:srgbClr val="000000"/>
                        </a:buClr>
                        <a:buSzPts val="700"/>
                        <a:buFont typeface="Arial"/>
                        <a:buNone/>
                      </a:pPr>
                      <a:r>
                        <a:rPr lang="en-US" sz="700" u="none" strike="noStrike" cap="none"/>
                        <a:t>Treat icy patches if needed with chemical; plow if needed. </a:t>
                      </a:r>
                      <a:endParaRPr sz="800" u="none" strike="noStrike" cap="none">
                        <a:latin typeface="Calibri"/>
                        <a:ea typeface="Calibri"/>
                        <a:cs typeface="Calibri"/>
                        <a:sym typeface="Calibri"/>
                      </a:endParaRPr>
                    </a:p>
                  </a:txBody>
                  <a:tcPr marL="0" marR="0" marT="0" marB="0" anchor="ctr"/>
                </a:tc>
                <a:tc>
                  <a:txBody>
                    <a:bodyPr/>
                    <a:lstStyle/>
                    <a:p>
                      <a:pPr marL="68580" marR="0" lvl="0" indent="0" algn="ctr" rtl="0">
                        <a:lnSpc>
                          <a:spcPct val="115000"/>
                        </a:lnSpc>
                        <a:spcBef>
                          <a:spcPts val="0"/>
                        </a:spcBef>
                        <a:spcAft>
                          <a:spcPts val="0"/>
                        </a:spcAft>
                        <a:buClr>
                          <a:srgbClr val="000000"/>
                        </a:buClr>
                        <a:buSzPts val="700"/>
                        <a:buFont typeface="Arial"/>
                        <a:buNone/>
                      </a:pPr>
                      <a:r>
                        <a:rPr lang="en-US" sz="700" u="none" strike="noStrike" cap="none"/>
                        <a:t>100 lb/lane-mi</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35655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Above 32°F, 32°F or below is imminent</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Plow as needed; reapply liquid or solid chemical when needed</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100 lb/lane-mi</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35655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20°F to 32°F, remaining in range</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Plow as needed; reapply liquid or solid chemical when needed</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100 lb/lane-mi</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35655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15°F to 20°F, remaining in range</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Plow as needed; reapply prewetted solid chemical when needed</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200 lb/lane-mi</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317775">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Below 15°F, steady or falling</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Plow as needed</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Not Recommended</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175400">
                <a:tc>
                  <a:txBody>
                    <a:bodyPr/>
                    <a:lstStyle/>
                    <a:p>
                      <a:pPr marL="0" marR="0" lvl="0" indent="0" algn="l" rtl="0">
                        <a:lnSpc>
                          <a:spcPct val="115000"/>
                        </a:lnSpc>
                        <a:spcBef>
                          <a:spcPts val="0"/>
                        </a:spcBef>
                        <a:spcAft>
                          <a:spcPts val="0"/>
                        </a:spcAft>
                        <a:buClr>
                          <a:srgbClr val="000000"/>
                        </a:buClr>
                        <a:buSzPts val="700"/>
                        <a:buFont typeface="Arial"/>
                        <a:buNone/>
                      </a:pPr>
                      <a:r>
                        <a:rPr lang="en-US" sz="700" u="none" strike="noStrike" cap="none"/>
                        <a:t> </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 </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 </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 </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356550">
                <a:tc rowSpan="5">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Light Snow Storm with periods of Heavier Snow </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Above 32°F steady or rising</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Treat icy patches if needed with chemical; plow if needed.</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100 lb/lane-mi</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r h="35655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Above 32°F, 32°F or below is imminent</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Plow as needed; reapply liquid or solid chemical when needed</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100L/200H lb/lane-mi</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8"/>
                  </a:ext>
                </a:extLst>
              </a:tr>
              <a:tr h="35655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25°F to 32°F, remaining in range</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Plow as needed; reapply liquid or solid chemical when needed</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100L/200H lb/lane-mi</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9"/>
                  </a:ext>
                </a:extLst>
              </a:tr>
              <a:tr h="35655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15°F to 25°F, remaining in range</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Plow as needed; reapply prewetted solid chemical when needed</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200L/250H lb/lane-mi</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0"/>
                  </a:ext>
                </a:extLst>
              </a:tr>
              <a:tr h="317775">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Below 15°F, steady or falling</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Plow as needed</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Not Recommended</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1"/>
                  </a:ext>
                </a:extLst>
              </a:tr>
              <a:tr h="175400">
                <a:tc>
                  <a:txBody>
                    <a:bodyPr/>
                    <a:lstStyle/>
                    <a:p>
                      <a:pPr marL="0" marR="0" lvl="0" indent="0" algn="l" rtl="0">
                        <a:lnSpc>
                          <a:spcPct val="115000"/>
                        </a:lnSpc>
                        <a:spcBef>
                          <a:spcPts val="0"/>
                        </a:spcBef>
                        <a:spcAft>
                          <a:spcPts val="0"/>
                        </a:spcAft>
                        <a:buClr>
                          <a:srgbClr val="000000"/>
                        </a:buClr>
                        <a:buSzPts val="700"/>
                        <a:buFont typeface="Arial"/>
                        <a:buNone/>
                      </a:pPr>
                      <a:r>
                        <a:rPr lang="en-US" sz="700" u="none" strike="noStrike" cap="none"/>
                        <a:t> </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 </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 </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 </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2"/>
                  </a:ext>
                </a:extLst>
              </a:tr>
              <a:tr h="356550">
                <a:tc rowSpan="5">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Moderate/Heavy Snow Storm - greater than 1/2 inch per hour </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Above 32°F steady or rising</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Plow accumulation and reapply liquid or solid chemical as needed</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100 lb/lane-mi</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3"/>
                  </a:ext>
                </a:extLst>
              </a:tr>
              <a:tr h="35655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Above 32°F, 32°F or below is imminent</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Plow accumulation and reapply liquid or solid chemical as needed</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100 lb/lane-mi</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4"/>
                  </a:ext>
                </a:extLst>
              </a:tr>
              <a:tr h="35655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30°F to 32°F, remaining in range</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Plow accumulation and reapply liquid or solid chemical as needed</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100 lb/lane-mi</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5"/>
                  </a:ext>
                </a:extLst>
              </a:tr>
              <a:tr h="35655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25°F to 30°F, remaining in range</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Plow accumulation and reapply liquid or solid chemical as needed</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200 lb/lane-mi</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6"/>
                  </a:ext>
                </a:extLst>
              </a:tr>
              <a:tr h="35655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15°F to 25°F, remaining in range</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Plow accumulation and reapply liquid or solid chemical as needed</a:t>
                      </a:r>
                      <a:endParaRPr sz="800" u="none" strike="noStrike" cap="none">
                        <a:latin typeface="Calibri"/>
                        <a:ea typeface="Calibri"/>
                        <a:cs typeface="Calibri"/>
                        <a:sym typeface="Calibri"/>
                      </a:endParaRPr>
                    </a:p>
                  </a:txBody>
                  <a:tcPr marL="0" marR="0" marT="0" marB="0" anchor="ctr"/>
                </a:tc>
                <a:tc>
                  <a:txBody>
                    <a:bodyPr/>
                    <a:lstStyle/>
                    <a:p>
                      <a:pPr marL="0" marR="0" lvl="0" indent="0" algn="ctr" rtl="0">
                        <a:lnSpc>
                          <a:spcPct val="115000"/>
                        </a:lnSpc>
                        <a:spcBef>
                          <a:spcPts val="0"/>
                        </a:spcBef>
                        <a:spcAft>
                          <a:spcPts val="0"/>
                        </a:spcAft>
                        <a:buClr>
                          <a:srgbClr val="000000"/>
                        </a:buClr>
                        <a:buSzPts val="700"/>
                        <a:buFont typeface="Arial"/>
                        <a:buNone/>
                      </a:pPr>
                      <a:r>
                        <a:rPr lang="en-US" sz="700" u="none" strike="noStrike" cap="none"/>
                        <a:t>250 lb/lane-mi</a:t>
                      </a:r>
                      <a:endParaRPr sz="8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7"/>
                  </a:ext>
                </a:extLst>
              </a:tr>
            </a:tbl>
          </a:graphicData>
        </a:graphic>
      </p:graphicFrame>
      <p:sp>
        <p:nvSpPr>
          <p:cNvPr id="320" name="Google Shape;320;p33"/>
          <p:cNvSpPr/>
          <p:nvPr/>
        </p:nvSpPr>
        <p:spPr>
          <a:xfrm>
            <a:off x="7391400" y="1993614"/>
            <a:ext cx="1752600" cy="101566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FHWA Treatment Plan Guide</a:t>
            </a:r>
            <a:endParaRPr sz="360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4"/>
          <p:cNvSpPr txBox="1"/>
          <p:nvPr/>
        </p:nvSpPr>
        <p:spPr>
          <a:xfrm>
            <a:off x="1981200" y="2362200"/>
            <a:ext cx="541020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Calibri"/>
                <a:ea typeface="Calibri"/>
                <a:cs typeface="Calibri"/>
                <a:sym typeface="Calibri"/>
              </a:rPr>
              <a:t>Level of Service</a:t>
            </a:r>
            <a:endParaRPr sz="6000" b="1"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5"/>
          <p:cNvSpPr txBox="1">
            <a:spLocks noGrp="1"/>
          </p:cNvSpPr>
          <p:nvPr>
            <p:ph type="title"/>
          </p:nvPr>
        </p:nvSpPr>
        <p:spPr>
          <a:xfrm>
            <a:off x="838200" y="304800"/>
            <a:ext cx="7467600" cy="990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3F3F3F"/>
              </a:buClr>
              <a:buSzPct val="100000"/>
              <a:buFont typeface="Calibri"/>
              <a:buNone/>
            </a:pPr>
            <a:r>
              <a:rPr lang="en-US" sz="3600"/>
              <a:t>Salt Reduction Internal and External Outreach</a:t>
            </a:r>
            <a:endParaRPr/>
          </a:p>
        </p:txBody>
      </p:sp>
      <p:sp>
        <p:nvSpPr>
          <p:cNvPr id="332" name="Google Shape;332;p35"/>
          <p:cNvSpPr txBox="1">
            <a:spLocks noGrp="1"/>
          </p:cNvSpPr>
          <p:nvPr>
            <p:ph type="body" idx="1"/>
          </p:nvPr>
        </p:nvSpPr>
        <p:spPr>
          <a:xfrm>
            <a:off x="457200" y="1905000"/>
            <a:ext cx="8229600" cy="4419600"/>
          </a:xfrm>
          <a:prstGeom prst="rect">
            <a:avLst/>
          </a:prstGeom>
          <a:noFill/>
          <a:ln>
            <a:noFill/>
          </a:ln>
        </p:spPr>
        <p:txBody>
          <a:bodyPr spcFirstLastPara="1" wrap="square" lIns="0" tIns="45700" rIns="0" bIns="45700" anchor="t" anchorCtr="0">
            <a:normAutofit lnSpcReduction="10000"/>
          </a:bodyPr>
          <a:lstStyle/>
          <a:p>
            <a:pPr marL="91440" lvl="0" indent="-91440" algn="l" rtl="0">
              <a:lnSpc>
                <a:spcPct val="90000"/>
              </a:lnSpc>
              <a:spcBef>
                <a:spcPts val="0"/>
              </a:spcBef>
              <a:spcAft>
                <a:spcPts val="0"/>
              </a:spcAft>
              <a:buSzPts val="2800"/>
              <a:buChar char=" "/>
            </a:pPr>
            <a:r>
              <a:rPr lang="en-US" sz="2800"/>
              <a:t>Changing Leadership can bring changes in mindset</a:t>
            </a:r>
            <a:endParaRPr/>
          </a:p>
          <a:p>
            <a:pPr marL="384048" lvl="1" indent="-182880" algn="l" rtl="0">
              <a:lnSpc>
                <a:spcPct val="90000"/>
              </a:lnSpc>
              <a:spcBef>
                <a:spcPts val="400"/>
              </a:spcBef>
              <a:spcAft>
                <a:spcPts val="0"/>
              </a:spcAft>
              <a:buSzPts val="2400"/>
              <a:buChar char="◦"/>
            </a:pPr>
            <a:r>
              <a:rPr lang="en-US" sz="2400"/>
              <a:t>Culture change from top to the frontline within the organization</a:t>
            </a:r>
            <a:endParaRPr/>
          </a:p>
          <a:p>
            <a:pPr marL="384048" lvl="1" indent="-182880" algn="l" rtl="0">
              <a:lnSpc>
                <a:spcPct val="90000"/>
              </a:lnSpc>
              <a:spcBef>
                <a:spcPts val="600"/>
              </a:spcBef>
              <a:spcAft>
                <a:spcPts val="0"/>
              </a:spcAft>
              <a:buSzPts val="2400"/>
              <a:buChar char="◦"/>
            </a:pPr>
            <a:r>
              <a:rPr lang="en-US" sz="2400"/>
              <a:t>Tempered expectations </a:t>
            </a:r>
            <a:endParaRPr/>
          </a:p>
          <a:p>
            <a:pPr marL="384048" lvl="1" indent="-182880" algn="l" rtl="0">
              <a:lnSpc>
                <a:spcPct val="90000"/>
              </a:lnSpc>
              <a:spcBef>
                <a:spcPts val="600"/>
              </a:spcBef>
              <a:spcAft>
                <a:spcPts val="0"/>
              </a:spcAft>
              <a:buSzPts val="2400"/>
              <a:buChar char="◦"/>
            </a:pPr>
            <a:r>
              <a:rPr lang="en-US" sz="2400"/>
              <a:t>LOS impacts</a:t>
            </a:r>
            <a:endParaRPr/>
          </a:p>
          <a:p>
            <a:pPr marL="384048" lvl="1" indent="-182880" algn="l" rtl="0">
              <a:lnSpc>
                <a:spcPct val="90000"/>
              </a:lnSpc>
              <a:spcBef>
                <a:spcPts val="600"/>
              </a:spcBef>
              <a:spcAft>
                <a:spcPts val="0"/>
              </a:spcAft>
              <a:buSzPts val="2400"/>
              <a:buNone/>
            </a:pPr>
            <a:endParaRPr sz="2400"/>
          </a:p>
          <a:p>
            <a:pPr marL="91440" lvl="0" indent="-91440" algn="l" rtl="0">
              <a:lnSpc>
                <a:spcPct val="90000"/>
              </a:lnSpc>
              <a:spcBef>
                <a:spcPts val="1600"/>
              </a:spcBef>
              <a:spcAft>
                <a:spcPts val="0"/>
              </a:spcAft>
              <a:buSzPts val="2800"/>
              <a:buChar char=" "/>
            </a:pPr>
            <a:r>
              <a:rPr lang="en-US" sz="2800"/>
              <a:t>Showcasing to our customers the reasons why we are changing the way we do business</a:t>
            </a:r>
            <a:endParaRPr/>
          </a:p>
          <a:p>
            <a:pPr marL="384048" lvl="1" indent="-182880" algn="l" rtl="0">
              <a:lnSpc>
                <a:spcPct val="90000"/>
              </a:lnSpc>
              <a:spcBef>
                <a:spcPts val="400"/>
              </a:spcBef>
              <a:spcAft>
                <a:spcPts val="0"/>
              </a:spcAft>
              <a:buSzPts val="2400"/>
              <a:buChar char="◦"/>
            </a:pPr>
            <a:r>
              <a:rPr lang="en-US" sz="2400"/>
              <a:t>Fiscal impact (</a:t>
            </a:r>
            <a:r>
              <a:rPr lang="en-US" sz="1800"/>
              <a:t>Reduced usage rates have saved hundreds of thousands of $)</a:t>
            </a:r>
            <a:endParaRPr sz="1800"/>
          </a:p>
          <a:p>
            <a:pPr marL="384048" lvl="1" indent="-182880" algn="l" rtl="0">
              <a:lnSpc>
                <a:spcPct val="90000"/>
              </a:lnSpc>
              <a:spcBef>
                <a:spcPts val="600"/>
              </a:spcBef>
              <a:spcAft>
                <a:spcPts val="0"/>
              </a:spcAft>
              <a:buSzPts val="2400"/>
              <a:buChar char="◦"/>
            </a:pPr>
            <a:r>
              <a:rPr lang="en-US" sz="2400"/>
              <a:t>Environmental impact</a:t>
            </a:r>
            <a:endParaRPr/>
          </a:p>
          <a:p>
            <a:pPr marL="384048" lvl="1" indent="-182880" algn="l" rtl="0">
              <a:lnSpc>
                <a:spcPct val="90000"/>
              </a:lnSpc>
              <a:spcBef>
                <a:spcPts val="600"/>
              </a:spcBef>
              <a:spcAft>
                <a:spcPts val="0"/>
              </a:spcAft>
              <a:buSzPts val="2400"/>
              <a:buChar char="◦"/>
            </a:pPr>
            <a:r>
              <a:rPr lang="en-US" sz="2400"/>
              <a:t>Demand versus Supply</a:t>
            </a:r>
            <a:endParaRPr/>
          </a:p>
          <a:p>
            <a:pPr marL="384048" lvl="1" indent="-182880" algn="l" rtl="0">
              <a:lnSpc>
                <a:spcPct val="90000"/>
              </a:lnSpc>
              <a:spcBef>
                <a:spcPts val="600"/>
              </a:spcBef>
              <a:spcAft>
                <a:spcPts val="0"/>
              </a:spcAft>
              <a:buSzPts val="1800"/>
              <a:buNone/>
            </a:pPr>
            <a:endParaRPr/>
          </a:p>
          <a:p>
            <a:pPr marL="91440" lvl="0" indent="0" algn="l" rtl="0">
              <a:lnSpc>
                <a:spcPct val="90000"/>
              </a:lnSpc>
              <a:spcBef>
                <a:spcPts val="1600"/>
              </a:spcBef>
              <a:spcAft>
                <a:spcPts val="0"/>
              </a:spcAft>
              <a:buSzPts val="2000"/>
              <a:buNone/>
            </a:pPr>
            <a:endParaRPr/>
          </a:p>
          <a:p>
            <a:pPr marL="91440" lvl="0" indent="0" algn="l" rtl="0">
              <a:lnSpc>
                <a:spcPct val="90000"/>
              </a:lnSpc>
              <a:spcBef>
                <a:spcPts val="1400"/>
              </a:spcBef>
              <a:spcAft>
                <a:spcPts val="0"/>
              </a:spcAft>
              <a:buSzPts val="2000"/>
              <a:buNone/>
            </a:pPr>
            <a:endParaRPr/>
          </a:p>
          <a:p>
            <a:pPr marL="384048" lvl="1" indent="-182880" algn="l" rtl="0">
              <a:lnSpc>
                <a:spcPct val="90000"/>
              </a:lnSpc>
              <a:spcBef>
                <a:spcPts val="400"/>
              </a:spcBef>
              <a:spcAft>
                <a:spcPts val="0"/>
              </a:spcAft>
              <a:buSzPts val="1800"/>
              <a:buNone/>
            </a:pPr>
            <a:endParaRPr/>
          </a:p>
          <a:p>
            <a:pPr marL="384048" lvl="1" indent="-182880" algn="l" rtl="0">
              <a:lnSpc>
                <a:spcPct val="90000"/>
              </a:lnSpc>
              <a:spcBef>
                <a:spcPts val="600"/>
              </a:spcBef>
              <a:spcAft>
                <a:spcPts val="0"/>
              </a:spcAft>
              <a:buSzPts val="18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What is the LOS?</a:t>
            </a:r>
            <a:endParaRPr/>
          </a:p>
        </p:txBody>
      </p:sp>
      <p:pic>
        <p:nvPicPr>
          <p:cNvPr id="338" name="Google Shape;338;p36" descr="snowroad.jpg"/>
          <p:cNvPicPr preferRelativeResize="0">
            <a:picLocks noGrp="1"/>
          </p:cNvPicPr>
          <p:nvPr>
            <p:ph type="body" idx="1"/>
          </p:nvPr>
        </p:nvPicPr>
        <p:blipFill rotWithShape="1">
          <a:blip r:embed="rId3">
            <a:alphaModFix/>
          </a:blip>
          <a:srcRect/>
          <a:stretch/>
        </p:blipFill>
        <p:spPr>
          <a:xfrm>
            <a:off x="457200" y="1905000"/>
            <a:ext cx="8153400" cy="4572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What is the LOS?</a:t>
            </a:r>
            <a:endParaRPr/>
          </a:p>
        </p:txBody>
      </p:sp>
      <p:pic>
        <p:nvPicPr>
          <p:cNvPr id="344" name="Google Shape;344;p37" descr="untitled.png"/>
          <p:cNvPicPr preferRelativeResize="0">
            <a:picLocks noGrp="1"/>
          </p:cNvPicPr>
          <p:nvPr>
            <p:ph type="body" idx="1"/>
          </p:nvPr>
        </p:nvPicPr>
        <p:blipFill rotWithShape="1">
          <a:blip r:embed="rId3">
            <a:alphaModFix/>
          </a:blip>
          <a:srcRect/>
          <a:stretch/>
        </p:blipFill>
        <p:spPr>
          <a:xfrm>
            <a:off x="1143000" y="2057400"/>
            <a:ext cx="6357749" cy="3962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What is the LOS?</a:t>
            </a:r>
            <a:endParaRPr/>
          </a:p>
        </p:txBody>
      </p:sp>
      <p:pic>
        <p:nvPicPr>
          <p:cNvPr id="351" name="Google Shape;351;p38" descr="B4lvhjxCIAErEUg_jpg_large_1418317248508_10874667_ver1_0_640_480.jpg"/>
          <p:cNvPicPr preferRelativeResize="0">
            <a:picLocks noGrp="1"/>
          </p:cNvPicPr>
          <p:nvPr>
            <p:ph type="body" idx="1"/>
          </p:nvPr>
        </p:nvPicPr>
        <p:blipFill rotWithShape="1">
          <a:blip r:embed="rId3">
            <a:alphaModFix/>
          </a:blip>
          <a:srcRect/>
          <a:stretch/>
        </p:blipFill>
        <p:spPr>
          <a:xfrm>
            <a:off x="1508126" y="1846263"/>
            <a:ext cx="5767916" cy="432593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9"/>
          <p:cNvSpPr txBox="1">
            <a:spLocks noGrp="1"/>
          </p:cNvSpPr>
          <p:nvPr>
            <p:ph type="title"/>
          </p:nvPr>
        </p:nvSpPr>
        <p:spPr>
          <a:xfrm>
            <a:off x="838200" y="304800"/>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a:t>Dilution of the Solution</a:t>
            </a:r>
            <a:endParaRPr/>
          </a:p>
        </p:txBody>
      </p:sp>
      <p:sp>
        <p:nvSpPr>
          <p:cNvPr id="358" name="Google Shape;358;p39"/>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2000"/>
              <a:buNone/>
            </a:pPr>
            <a:endParaRPr/>
          </a:p>
        </p:txBody>
      </p:sp>
      <p:graphicFrame>
        <p:nvGraphicFramePr>
          <p:cNvPr id="359" name="Google Shape;359;p39"/>
          <p:cNvGraphicFramePr/>
          <p:nvPr/>
        </p:nvGraphicFramePr>
        <p:xfrm>
          <a:off x="533400" y="1447800"/>
          <a:ext cx="8077200" cy="4495800"/>
        </p:xfrm>
        <a:graphic>
          <a:graphicData uri="http://schemas.openxmlformats.org/presentationml/2006/ole">
            <mc:AlternateContent xmlns:mc="http://schemas.openxmlformats.org/markup-compatibility/2006">
              <mc:Choice xmlns:v="urn:schemas-microsoft-com:vml" Requires="v">
                <p:oleObj spid="_x0000_s1028" r:id="rId4" imgW="8077200" imgH="4495800" progId="AcroExch.Document.11">
                  <p:embed/>
                </p:oleObj>
              </mc:Choice>
              <mc:Fallback>
                <p:oleObj r:id="rId4" imgW="8077200" imgH="4495800" progId="AcroExch.Document.11">
                  <p:embed/>
                  <p:pic>
                    <p:nvPicPr>
                      <p:cNvPr id="359" name="Google Shape;359;p39"/>
                      <p:cNvPicPr preferRelativeResize="0"/>
                      <p:nvPr/>
                    </p:nvPicPr>
                    <p:blipFill rotWithShape="1">
                      <a:blip r:embed="rId5">
                        <a:alphaModFix/>
                      </a:blip>
                      <a:srcRect/>
                      <a:stretch/>
                    </p:blipFill>
                    <p:spPr>
                      <a:xfrm>
                        <a:off x="533400" y="1447800"/>
                        <a:ext cx="8077200" cy="4495800"/>
                      </a:xfrm>
                      <a:prstGeom prst="rect">
                        <a:avLst/>
                      </a:prstGeom>
                      <a:noFill/>
                      <a:ln>
                        <a:noFill/>
                      </a:ln>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0"/>
          <p:cNvSpPr txBox="1"/>
          <p:nvPr/>
        </p:nvSpPr>
        <p:spPr>
          <a:xfrm>
            <a:off x="1981200" y="2362200"/>
            <a:ext cx="5410200"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Calibri"/>
                <a:ea typeface="Calibri"/>
                <a:cs typeface="Calibri"/>
                <a:sym typeface="Calibri"/>
              </a:rPr>
              <a:t>Initiatives for Salt Reduction</a:t>
            </a:r>
            <a:endParaRPr sz="6000" b="1"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1"/>
          <p:cNvSpPr txBox="1">
            <a:spLocks noGrp="1"/>
          </p:cNvSpPr>
          <p:nvPr>
            <p:ph type="title"/>
          </p:nvPr>
        </p:nvSpPr>
        <p:spPr>
          <a:xfrm>
            <a:off x="609600" y="457200"/>
            <a:ext cx="7621965" cy="87283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2700"/>
              <a:buFont typeface="Calibri"/>
              <a:buNone/>
            </a:pPr>
            <a:r>
              <a:rPr lang="en-US" sz="2700">
                <a:latin typeface="Calibri"/>
                <a:ea typeface="Calibri"/>
                <a:cs typeface="Calibri"/>
                <a:sym typeface="Calibri"/>
              </a:rPr>
              <a:t>New Initiatives for Salt Reduction</a:t>
            </a:r>
            <a:endParaRPr/>
          </a:p>
        </p:txBody>
      </p:sp>
      <p:sp>
        <p:nvSpPr>
          <p:cNvPr id="371" name="Google Shape;371;p41"/>
          <p:cNvSpPr txBox="1">
            <a:spLocks noGrp="1"/>
          </p:cNvSpPr>
          <p:nvPr>
            <p:ph type="body" idx="1"/>
          </p:nvPr>
        </p:nvSpPr>
        <p:spPr>
          <a:xfrm>
            <a:off x="297988" y="1447800"/>
            <a:ext cx="8245187" cy="5168900"/>
          </a:xfrm>
          <a:prstGeom prst="rect">
            <a:avLst/>
          </a:prstGeom>
          <a:noFill/>
          <a:ln>
            <a:noFill/>
          </a:ln>
        </p:spPr>
        <p:txBody>
          <a:bodyPr spcFirstLastPara="1" wrap="square" lIns="0" tIns="45700" rIns="0" bIns="45700" anchor="ctr" anchorCtr="0">
            <a:normAutofit/>
          </a:bodyPr>
          <a:lstStyle/>
          <a:p>
            <a:pPr marL="342900" lvl="0" indent="-342900" algn="l" rtl="0">
              <a:lnSpc>
                <a:spcPct val="100000"/>
              </a:lnSpc>
              <a:spcBef>
                <a:spcPts val="0"/>
              </a:spcBef>
              <a:spcAft>
                <a:spcPts val="0"/>
              </a:spcAft>
              <a:buSzPts val="2400"/>
              <a:buFont typeface="Arial"/>
              <a:buChar char="•"/>
            </a:pPr>
            <a:r>
              <a:rPr lang="en-US" sz="2400"/>
              <a:t>Loader Scale Pilot</a:t>
            </a:r>
            <a:endParaRPr/>
          </a:p>
          <a:p>
            <a:pPr marL="800100" lvl="1" indent="-457200" algn="l" rtl="0">
              <a:lnSpc>
                <a:spcPct val="100000"/>
              </a:lnSpc>
              <a:spcBef>
                <a:spcPts val="0"/>
              </a:spcBef>
              <a:spcAft>
                <a:spcPts val="0"/>
              </a:spcAft>
              <a:buSzPts val="2175"/>
              <a:buFont typeface="Arial"/>
              <a:buChar char="•"/>
            </a:pPr>
            <a:r>
              <a:rPr lang="en-US" sz="2175"/>
              <a:t>Tracks salt inventory at barns </a:t>
            </a:r>
            <a:endParaRPr sz="2175"/>
          </a:p>
          <a:p>
            <a:pPr marL="214311" lvl="0" indent="-214311" algn="l" rtl="0">
              <a:lnSpc>
                <a:spcPct val="90000"/>
              </a:lnSpc>
              <a:spcBef>
                <a:spcPts val="1200"/>
              </a:spcBef>
              <a:spcAft>
                <a:spcPts val="0"/>
              </a:spcAft>
              <a:buSzPts val="2400"/>
              <a:buFont typeface="Arial"/>
              <a:buChar char="•"/>
            </a:pPr>
            <a:r>
              <a:rPr lang="en-US" sz="2400"/>
              <a:t>Rubber Plow Blades with Carbon / Ceramic Inserts</a:t>
            </a:r>
            <a:endParaRPr/>
          </a:p>
          <a:p>
            <a:pPr marL="557212" lvl="1" indent="-214312" algn="l" rtl="0">
              <a:lnSpc>
                <a:spcPct val="90000"/>
              </a:lnSpc>
              <a:spcBef>
                <a:spcPts val="400"/>
              </a:spcBef>
              <a:spcAft>
                <a:spcPts val="0"/>
              </a:spcAft>
              <a:buSzPts val="2100"/>
              <a:buFont typeface="Arial"/>
              <a:buChar char="•"/>
            </a:pPr>
            <a:r>
              <a:rPr lang="en-US" sz="2100"/>
              <a:t>Reduces the amount of salt application needed </a:t>
            </a:r>
            <a:endParaRPr/>
          </a:p>
          <a:p>
            <a:pPr marL="342900" lvl="0" indent="-342900" algn="l" rtl="0">
              <a:lnSpc>
                <a:spcPct val="90000"/>
              </a:lnSpc>
              <a:spcBef>
                <a:spcPts val="1600"/>
              </a:spcBef>
              <a:spcAft>
                <a:spcPts val="0"/>
              </a:spcAft>
              <a:buSzPts val="2400"/>
              <a:buFont typeface="Arial"/>
              <a:buChar char="•"/>
            </a:pPr>
            <a:r>
              <a:rPr lang="en-US" sz="2400"/>
              <a:t>Brine Maker / Anti-Icing /Pre-Wet (Shower &amp; On-Board Tank</a:t>
            </a:r>
            <a:endParaRPr sz="2400"/>
          </a:p>
          <a:p>
            <a:pPr marL="342900" lvl="0" indent="-342900" algn="l" rtl="0">
              <a:lnSpc>
                <a:spcPct val="90000"/>
              </a:lnSpc>
              <a:spcBef>
                <a:spcPts val="1600"/>
              </a:spcBef>
              <a:spcAft>
                <a:spcPts val="0"/>
              </a:spcAft>
              <a:buSzPts val="2400"/>
              <a:buFont typeface="Arial"/>
              <a:buChar char="•"/>
            </a:pPr>
            <a:r>
              <a:rPr lang="en-US" sz="1950"/>
              <a:t>Add storage capacity; Perfect salinity levels to maximize effectiveness</a:t>
            </a:r>
            <a:endParaRPr/>
          </a:p>
          <a:p>
            <a:pPr marL="342900" lvl="0" indent="-342900" algn="l" rtl="0">
              <a:lnSpc>
                <a:spcPct val="90000"/>
              </a:lnSpc>
              <a:spcBef>
                <a:spcPts val="1600"/>
              </a:spcBef>
              <a:spcAft>
                <a:spcPts val="0"/>
              </a:spcAft>
              <a:buSzPts val="2400"/>
              <a:buFont typeface="Arial"/>
              <a:buChar char="•"/>
            </a:pPr>
            <a:r>
              <a:rPr lang="en-US" sz="2400"/>
              <a:t>AVL Operations</a:t>
            </a:r>
            <a:endParaRPr/>
          </a:p>
          <a:p>
            <a:pPr marL="685800" lvl="1" indent="-342900" algn="l" rtl="0">
              <a:lnSpc>
                <a:spcPct val="90000"/>
              </a:lnSpc>
              <a:spcBef>
                <a:spcPts val="400"/>
              </a:spcBef>
              <a:spcAft>
                <a:spcPts val="0"/>
              </a:spcAft>
              <a:buSzPts val="1950"/>
              <a:buFont typeface="Arial"/>
              <a:buChar char="•"/>
            </a:pPr>
            <a:r>
              <a:rPr lang="en-US" sz="1950"/>
              <a:t>All County and Contractor dump trucks are reporting location; some will report salt usage (future)</a:t>
            </a:r>
            <a:endParaRPr/>
          </a:p>
          <a:p>
            <a:pPr marL="342900" lvl="0" indent="-342900" algn="l" rtl="0">
              <a:lnSpc>
                <a:spcPct val="90000"/>
              </a:lnSpc>
              <a:spcBef>
                <a:spcPts val="1600"/>
              </a:spcBef>
              <a:spcAft>
                <a:spcPts val="0"/>
              </a:spcAft>
              <a:buSzPts val="2400"/>
              <a:buFont typeface="Arial"/>
              <a:buChar char="•"/>
            </a:pPr>
            <a:r>
              <a:rPr lang="en-US" sz="2400"/>
              <a:t>Winter Contracts (</a:t>
            </a:r>
            <a:r>
              <a:rPr lang="en-US" sz="2000"/>
              <a:t>Anti-icing, Snow Removal, Arterial Roadways, Salt)</a:t>
            </a:r>
            <a:endParaRPr/>
          </a:p>
          <a:p>
            <a:pPr marL="342900" lvl="0" indent="-342900" algn="l" rtl="0">
              <a:lnSpc>
                <a:spcPct val="90000"/>
              </a:lnSpc>
              <a:spcBef>
                <a:spcPts val="1400"/>
              </a:spcBef>
              <a:spcAft>
                <a:spcPts val="0"/>
              </a:spcAft>
              <a:buSzPts val="2400"/>
              <a:buFont typeface="Arial"/>
              <a:buChar char="•"/>
            </a:pPr>
            <a:r>
              <a:rPr lang="en-US" sz="2400"/>
              <a:t>New Equipment </a:t>
            </a:r>
            <a:r>
              <a:rPr lang="en-US" sz="2000"/>
              <a:t>(Tri-Axles, 10-Ton Dumps, Spreaders, Brine Stations)</a:t>
            </a:r>
            <a:endParaRPr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2"/>
          <p:cNvSpPr txBox="1">
            <a:spLocks noGrp="1"/>
          </p:cNvSpPr>
          <p:nvPr>
            <p:ph type="title"/>
          </p:nvPr>
        </p:nvSpPr>
        <p:spPr>
          <a:xfrm>
            <a:off x="914400" y="685800"/>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3600"/>
              <a:buFont typeface="Calibri"/>
              <a:buNone/>
            </a:pPr>
            <a:r>
              <a:rPr lang="en-US" sz="3600"/>
              <a:t>What Can We Do to Minimize Our Impacts</a:t>
            </a:r>
            <a:endParaRPr/>
          </a:p>
        </p:txBody>
      </p:sp>
      <p:sp>
        <p:nvSpPr>
          <p:cNvPr id="378" name="Google Shape;378;p42"/>
          <p:cNvSpPr txBox="1">
            <a:spLocks noGrp="1"/>
          </p:cNvSpPr>
          <p:nvPr>
            <p:ph type="body" idx="1"/>
          </p:nvPr>
        </p:nvSpPr>
        <p:spPr>
          <a:xfrm>
            <a:off x="685800" y="1981199"/>
            <a:ext cx="7467600" cy="4343401"/>
          </a:xfrm>
          <a:prstGeom prst="rect">
            <a:avLst/>
          </a:prstGeom>
          <a:noFill/>
          <a:ln>
            <a:noFill/>
          </a:ln>
        </p:spPr>
        <p:txBody>
          <a:bodyPr spcFirstLastPara="1" wrap="square" lIns="0" tIns="45700" rIns="0" bIns="45700" anchor="t" anchorCtr="0">
            <a:noAutofit/>
          </a:bodyPr>
          <a:lstStyle/>
          <a:p>
            <a:pPr marL="91440" lvl="0" indent="-91440" algn="l" rtl="0">
              <a:lnSpc>
                <a:spcPct val="90000"/>
              </a:lnSpc>
              <a:spcBef>
                <a:spcPts val="0"/>
              </a:spcBef>
              <a:spcAft>
                <a:spcPts val="0"/>
              </a:spcAft>
              <a:buSzPts val="2400"/>
              <a:buFont typeface="Arial"/>
              <a:buChar char="•"/>
            </a:pPr>
            <a:r>
              <a:rPr lang="en-US" sz="2400"/>
              <a:t> Establish a clear understanding of Level of Service measurement and temper the expectations of our customers</a:t>
            </a:r>
            <a:endParaRPr/>
          </a:p>
          <a:p>
            <a:pPr marL="91440" lvl="0" indent="-91440" algn="l" rtl="0">
              <a:lnSpc>
                <a:spcPct val="90000"/>
              </a:lnSpc>
              <a:spcBef>
                <a:spcPts val="1400"/>
              </a:spcBef>
              <a:spcAft>
                <a:spcPts val="0"/>
              </a:spcAft>
              <a:buSzPts val="2400"/>
              <a:buFont typeface="Arial"/>
              <a:buChar char="•"/>
            </a:pPr>
            <a:r>
              <a:rPr lang="en-US" sz="2400"/>
              <a:t> Expand on the success of our liquid anti-icing routes</a:t>
            </a:r>
            <a:endParaRPr/>
          </a:p>
          <a:p>
            <a:pPr marL="91440" lvl="0" indent="-91440" algn="l" rtl="0">
              <a:lnSpc>
                <a:spcPct val="90000"/>
              </a:lnSpc>
              <a:spcBef>
                <a:spcPts val="1400"/>
              </a:spcBef>
              <a:spcAft>
                <a:spcPts val="0"/>
              </a:spcAft>
              <a:buSzPts val="2400"/>
              <a:buFont typeface="Arial"/>
              <a:buChar char="•"/>
            </a:pPr>
            <a:r>
              <a:rPr lang="en-US" sz="2400"/>
              <a:t> Use of pavement temperature and pavement temperature forecasts to choose the right application rates</a:t>
            </a:r>
            <a:endParaRPr/>
          </a:p>
          <a:p>
            <a:pPr marL="91440" lvl="0" indent="-91440" algn="l" rtl="0">
              <a:lnSpc>
                <a:spcPct val="90000"/>
              </a:lnSpc>
              <a:spcBef>
                <a:spcPts val="1400"/>
              </a:spcBef>
              <a:spcAft>
                <a:spcPts val="0"/>
              </a:spcAft>
              <a:buSzPts val="2400"/>
              <a:buFont typeface="Arial"/>
              <a:buChar char="•"/>
            </a:pPr>
            <a:r>
              <a:rPr lang="en-US" sz="2400"/>
              <a:t> Accountability for improper practices</a:t>
            </a:r>
            <a:endParaRPr/>
          </a:p>
          <a:p>
            <a:pPr marL="91440" lvl="0" indent="-91440" algn="l" rtl="0">
              <a:lnSpc>
                <a:spcPct val="90000"/>
              </a:lnSpc>
              <a:spcBef>
                <a:spcPts val="1400"/>
              </a:spcBef>
              <a:spcAft>
                <a:spcPts val="0"/>
              </a:spcAft>
              <a:buSzPts val="2400"/>
              <a:buFont typeface="Arial"/>
              <a:buChar char="•"/>
            </a:pPr>
            <a:r>
              <a:rPr lang="en-US" sz="2400"/>
              <a:t> Proper calibration of </a:t>
            </a:r>
            <a:r>
              <a:rPr lang="en-US" sz="2400" b="1"/>
              <a:t>ALL</a:t>
            </a:r>
            <a:r>
              <a:rPr lang="en-US" sz="2400"/>
              <a:t> equipment (owned and contracted)</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4" descr="Horse drawn plow"/>
          <p:cNvPicPr preferRelativeResize="0"/>
          <p:nvPr/>
        </p:nvPicPr>
        <p:blipFill rotWithShape="1">
          <a:blip r:embed="rId3">
            <a:alphaModFix/>
          </a:blip>
          <a:srcRect/>
          <a:stretch/>
        </p:blipFill>
        <p:spPr>
          <a:xfrm>
            <a:off x="457200" y="228600"/>
            <a:ext cx="8188382" cy="6070290"/>
          </a:xfrm>
          <a:prstGeom prst="rect">
            <a:avLst/>
          </a:prstGeom>
          <a:noFill/>
          <a:ln>
            <a:noFill/>
          </a:ln>
        </p:spPr>
      </p:pic>
      <p:sp>
        <p:nvSpPr>
          <p:cNvPr id="133" name="Google Shape;133;p4"/>
          <p:cNvSpPr txBox="1"/>
          <p:nvPr/>
        </p:nvSpPr>
        <p:spPr>
          <a:xfrm>
            <a:off x="1524000" y="533400"/>
            <a:ext cx="5410200" cy="2746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4"/>
          <p:cNvSpPr txBox="1"/>
          <p:nvPr/>
        </p:nvSpPr>
        <p:spPr>
          <a:xfrm>
            <a:off x="1524000" y="228600"/>
            <a:ext cx="426720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SOUTHERN DISTRICT SNOW OPERATIONS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ebec7dc3e7_0_22"/>
          <p:cNvSpPr txBox="1">
            <a:spLocks noGrp="1"/>
          </p:cNvSpPr>
          <p:nvPr>
            <p:ph type="title"/>
          </p:nvPr>
        </p:nvSpPr>
        <p:spPr>
          <a:xfrm>
            <a:off x="914400" y="685800"/>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3600"/>
              <a:buFont typeface="Calibri"/>
              <a:buNone/>
            </a:pPr>
            <a:r>
              <a:rPr lang="en-US" sz="3600" b="1"/>
              <a:t>Prewet Facts</a:t>
            </a:r>
            <a:endParaRPr b="1"/>
          </a:p>
        </p:txBody>
      </p:sp>
      <p:sp>
        <p:nvSpPr>
          <p:cNvPr id="385" name="Google Shape;385;gebec7dc3e7_0_22"/>
          <p:cNvSpPr txBox="1">
            <a:spLocks noGrp="1"/>
          </p:cNvSpPr>
          <p:nvPr>
            <p:ph type="body" idx="1"/>
          </p:nvPr>
        </p:nvSpPr>
        <p:spPr>
          <a:xfrm>
            <a:off x="685800" y="1981199"/>
            <a:ext cx="7467600" cy="4343400"/>
          </a:xfrm>
          <a:prstGeom prst="rect">
            <a:avLst/>
          </a:prstGeom>
          <a:noFill/>
          <a:ln>
            <a:noFill/>
          </a:ln>
        </p:spPr>
        <p:txBody>
          <a:bodyPr spcFirstLastPara="1" wrap="square" lIns="0" tIns="45700" rIns="0" bIns="45700" anchor="t" anchorCtr="0">
            <a:noAutofit/>
          </a:bodyPr>
          <a:lstStyle/>
          <a:p>
            <a:pPr marL="91440" lvl="0" indent="-91440" algn="l" rtl="0">
              <a:lnSpc>
                <a:spcPct val="90000"/>
              </a:lnSpc>
              <a:spcBef>
                <a:spcPts val="0"/>
              </a:spcBef>
              <a:spcAft>
                <a:spcPts val="0"/>
              </a:spcAft>
              <a:buSzPts val="2400"/>
              <a:buFont typeface="Arial"/>
              <a:buChar char="•"/>
            </a:pPr>
            <a:r>
              <a:rPr lang="en-US" sz="2400"/>
              <a:t> In the 1970s the Michigan Department of Transportation (MDOT) conducted a series of studies looking at how pre-wetting might impact the amount of salt left on the road after it was applied by a truck.  They conducted tests on a closed three lane road, and drove down the center lane, collecting salt from that lane, and from the two lanes either side of the center lane, to determine dispersion. What they found was that when salt was placed dry (without pre-wetting) </a:t>
            </a:r>
            <a:r>
              <a:rPr lang="en-US" sz="2400">
                <a:solidFill>
                  <a:srgbClr val="FF0000"/>
                </a:solidFill>
              </a:rPr>
              <a:t>30% ended up outside the three lane roadway (i.e. in the ditch) while when applied pre-wet, only 4% ended up in the ditch.</a:t>
            </a:r>
            <a:endParaRPr sz="2400">
              <a:solidFill>
                <a:srgbClr val="FF0000"/>
              </a:solidFill>
            </a:endParaRPr>
          </a:p>
          <a:p>
            <a:pPr marL="91440" lvl="0" indent="-91440" algn="l" rtl="0">
              <a:lnSpc>
                <a:spcPct val="90000"/>
              </a:lnSpc>
              <a:spcBef>
                <a:spcPts val="0"/>
              </a:spcBef>
              <a:spcAft>
                <a:spcPts val="0"/>
              </a:spcAft>
              <a:buClr>
                <a:schemeClr val="dk1"/>
              </a:buClr>
              <a:buSzPts val="2400"/>
              <a:buChar char="•"/>
            </a:pPr>
            <a:r>
              <a:rPr lang="en-US" sz="2400">
                <a:solidFill>
                  <a:schemeClr val="dk1"/>
                </a:solidFill>
              </a:rPr>
              <a:t> A second set of studies conducted in 2012 by MDOT essentially confirmed these findings.</a:t>
            </a:r>
            <a:endParaRPr sz="2400">
              <a:solidFill>
                <a:schemeClr val="dk1"/>
              </a:solidFill>
            </a:endParaRPr>
          </a:p>
          <a:p>
            <a:pPr marL="91440" lvl="0" indent="0" algn="l" rtl="0">
              <a:lnSpc>
                <a:spcPct val="90000"/>
              </a:lnSpc>
              <a:spcBef>
                <a:spcPts val="1400"/>
              </a:spcBef>
              <a:spcAft>
                <a:spcPts val="0"/>
              </a:spcAft>
              <a:buSzPts val="1800"/>
              <a:buNone/>
            </a:pPr>
            <a:endParaRPr/>
          </a:p>
          <a:p>
            <a:pPr marL="91440" lvl="0" indent="-91440" algn="l" rtl="0">
              <a:lnSpc>
                <a:spcPct val="90000"/>
              </a:lnSpc>
              <a:spcBef>
                <a:spcPts val="1400"/>
              </a:spcBef>
              <a:spcAft>
                <a:spcPts val="0"/>
              </a:spcAft>
              <a:buSzPts val="2400"/>
              <a:buFont typeface="Arial"/>
              <a:buChar char="•"/>
            </a:pPr>
            <a:r>
              <a:rPr lang="en-US" sz="2400"/>
              <a:t> </a:t>
            </a:r>
            <a:endParaRPr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2" name="Google Shape;392;gebec7dc3e7_0_31"/>
          <p:cNvSpPr txBox="1">
            <a:spLocks noGrp="1"/>
          </p:cNvSpPr>
          <p:nvPr>
            <p:ph type="body" idx="1"/>
          </p:nvPr>
        </p:nvSpPr>
        <p:spPr>
          <a:xfrm>
            <a:off x="822959" y="1845734"/>
            <a:ext cx="7543800" cy="40233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1200"/>
              </a:spcBef>
              <a:spcAft>
                <a:spcPts val="0"/>
              </a:spcAft>
              <a:buSzPts val="1800"/>
              <a:buNone/>
            </a:pPr>
            <a:r>
              <a:rPr lang="en-US"/>
              <a:t>Simply put, pre-wetting requires that a brine should be added to the road salt prior to it being placed on the road.</a:t>
            </a:r>
            <a:endParaRPr/>
          </a:p>
          <a:p>
            <a:pPr marL="0" lvl="0" indent="0" algn="l" rtl="0">
              <a:lnSpc>
                <a:spcPct val="90000"/>
              </a:lnSpc>
              <a:spcBef>
                <a:spcPts val="1200"/>
              </a:spcBef>
              <a:spcAft>
                <a:spcPts val="0"/>
              </a:spcAft>
              <a:buSzPts val="1800"/>
              <a:buNone/>
            </a:pPr>
            <a:r>
              <a:rPr lang="en-US"/>
              <a:t>The bottom line for prewetting is that it allows an agency to reduce salt application rates by up to 30% without a reduction in levels of service.</a:t>
            </a:r>
            <a:endParaRPr/>
          </a:p>
          <a:p>
            <a:pPr marL="0" lvl="0" indent="0" algn="l" rtl="0">
              <a:lnSpc>
                <a:spcPct val="90000"/>
              </a:lnSpc>
              <a:spcBef>
                <a:spcPts val="1200"/>
              </a:spcBef>
              <a:spcAft>
                <a:spcPts val="200"/>
              </a:spcAft>
              <a:buSzPts val="1800"/>
              <a:buNone/>
            </a:pPr>
            <a:r>
              <a:rPr lang="en-US"/>
              <a:t>There has been some very interesting work going on in Europe and in a few places in the US looking at using much higher rates of pre-wetting (from 30 to 70 gallons of brine per ton of dry material) to create a slurry of salt applied to the road. While this work is ongoing, it suggests that such higher pre-wet rates improve the retention of salt on the road, and enable it to act more effectively and efficiently to break the bond between snow and pavement and to prevent that bond from forming.</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ebec7dc3e7_0_44"/>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SzPts val="1800"/>
              <a:buNone/>
            </a:pPr>
            <a:r>
              <a:rPr lang="en-US"/>
              <a:t>Information Links</a:t>
            </a:r>
            <a:endParaRPr/>
          </a:p>
        </p:txBody>
      </p:sp>
      <p:sp>
        <p:nvSpPr>
          <p:cNvPr id="399" name="Google Shape;399;gebec7dc3e7_0_44"/>
          <p:cNvSpPr txBox="1">
            <a:spLocks noGrp="1"/>
          </p:cNvSpPr>
          <p:nvPr>
            <p:ph type="body" idx="1"/>
          </p:nvPr>
        </p:nvSpPr>
        <p:spPr>
          <a:xfrm>
            <a:off x="822959" y="1845734"/>
            <a:ext cx="7543800" cy="40233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1200"/>
              </a:spcBef>
              <a:spcAft>
                <a:spcPts val="0"/>
              </a:spcAft>
              <a:buSzPts val="1800"/>
              <a:buNone/>
            </a:pPr>
            <a:r>
              <a:rPr lang="en-US" u="sng">
                <a:solidFill>
                  <a:schemeClr val="hlink"/>
                </a:solidFill>
                <a:hlinkClick r:id="rId3"/>
              </a:rPr>
              <a:t>http://clearroads.org/wp-content/uploads/dlm_uploads/0537_2015-Clear-Roads-Best-Practice-Guide-WEB.pdf</a:t>
            </a:r>
            <a:endParaRPr/>
          </a:p>
          <a:p>
            <a:pPr marL="0" lvl="0" indent="0" algn="l" rtl="0">
              <a:lnSpc>
                <a:spcPct val="90000"/>
              </a:lnSpc>
              <a:spcBef>
                <a:spcPts val="1200"/>
              </a:spcBef>
              <a:spcAft>
                <a:spcPts val="0"/>
              </a:spcAft>
              <a:buSzPts val="1800"/>
              <a:buNone/>
            </a:pPr>
            <a:endParaRPr/>
          </a:p>
          <a:p>
            <a:pPr marL="0" lvl="0" indent="0" algn="l" rtl="0">
              <a:lnSpc>
                <a:spcPct val="90000"/>
              </a:lnSpc>
              <a:spcBef>
                <a:spcPts val="1200"/>
              </a:spcBef>
              <a:spcAft>
                <a:spcPts val="0"/>
              </a:spcAft>
              <a:buSzPts val="1800"/>
              <a:buNone/>
            </a:pPr>
            <a:r>
              <a:rPr lang="en-US" u="sng">
                <a:solidFill>
                  <a:schemeClr val="hlink"/>
                </a:solidFill>
                <a:hlinkClick r:id="rId4"/>
              </a:rPr>
              <a:t>https://resources.forceamerica.com/library/Product%20Documents/Controls%20and%20Harnessing/Manuals/M0118-P%20-%20SSC5100ex%20Operation%20Manual.pdf</a:t>
            </a:r>
            <a:endParaRPr/>
          </a:p>
          <a:p>
            <a:pPr marL="0" lvl="0" indent="0" algn="l" rtl="0">
              <a:lnSpc>
                <a:spcPct val="90000"/>
              </a:lnSpc>
              <a:spcBef>
                <a:spcPts val="1200"/>
              </a:spcBef>
              <a:spcAft>
                <a:spcPts val="200"/>
              </a:spcAft>
              <a:buSzPts val="18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ebec7dc3e7_0_6"/>
          <p:cNvSpPr txBox="1">
            <a:spLocks noGrp="1"/>
          </p:cNvSpPr>
          <p:nvPr>
            <p:ph type="title"/>
          </p:nvPr>
        </p:nvSpPr>
        <p:spPr>
          <a:xfrm>
            <a:off x="762000" y="228600"/>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b="1"/>
              <a:t>Prewet Systems</a:t>
            </a:r>
            <a:endParaRPr b="1"/>
          </a:p>
        </p:txBody>
      </p:sp>
      <p:pic>
        <p:nvPicPr>
          <p:cNvPr id="405" name="Google Shape;405;gebec7dc3e7_0_6"/>
          <p:cNvPicPr preferRelativeResize="0">
            <a:picLocks noGrp="1"/>
          </p:cNvPicPr>
          <p:nvPr>
            <p:ph type="body" idx="1"/>
          </p:nvPr>
        </p:nvPicPr>
        <p:blipFill rotWithShape="1">
          <a:blip r:embed="rId3">
            <a:alphaModFix/>
          </a:blip>
          <a:srcRect/>
          <a:stretch/>
        </p:blipFill>
        <p:spPr>
          <a:xfrm>
            <a:off x="1752600" y="1905000"/>
            <a:ext cx="5689500" cy="42672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3"/>
          <p:cNvSpPr txBox="1">
            <a:spLocks noGrp="1"/>
          </p:cNvSpPr>
          <p:nvPr>
            <p:ph type="title"/>
          </p:nvPr>
        </p:nvSpPr>
        <p:spPr>
          <a:xfrm>
            <a:off x="638174" y="1799917"/>
            <a:ext cx="7886700" cy="486083"/>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2700"/>
              <a:buFont typeface="Calibri"/>
              <a:buNone/>
            </a:pPr>
            <a:r>
              <a:rPr lang="en-US" sz="2700"/>
              <a:t>What did you do to help conserve salt???</a:t>
            </a:r>
            <a:endParaRPr/>
          </a:p>
        </p:txBody>
      </p:sp>
      <p:pic>
        <p:nvPicPr>
          <p:cNvPr id="412" name="Google Shape;412;p43"/>
          <p:cNvPicPr preferRelativeResize="0"/>
          <p:nvPr/>
        </p:nvPicPr>
        <p:blipFill rotWithShape="1">
          <a:blip r:embed="rId3">
            <a:alphaModFix/>
          </a:blip>
          <a:srcRect/>
          <a:stretch/>
        </p:blipFill>
        <p:spPr>
          <a:xfrm>
            <a:off x="381000" y="2286000"/>
            <a:ext cx="8401049" cy="3888797"/>
          </a:xfrm>
          <a:prstGeom prst="rect">
            <a:avLst/>
          </a:prstGeom>
          <a:noFill/>
          <a:ln>
            <a:noFill/>
          </a:ln>
        </p:spPr>
      </p:pic>
      <p:sp>
        <p:nvSpPr>
          <p:cNvPr id="413" name="Google Shape;413;p43"/>
          <p:cNvSpPr txBox="1"/>
          <p:nvPr/>
        </p:nvSpPr>
        <p:spPr>
          <a:xfrm>
            <a:off x="914400" y="609600"/>
            <a:ext cx="746760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dk1"/>
                </a:solidFill>
                <a:latin typeface="Calibri"/>
                <a:ea typeface="Calibri"/>
                <a:cs typeface="Calibri"/>
                <a:sym typeface="Calibri"/>
              </a:rPr>
              <a:t>QUESTIONS?</a:t>
            </a:r>
            <a:endParaRPr sz="4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838200" y="152400"/>
            <a:ext cx="7467600" cy="11430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3200"/>
              <a:buFont typeface="Calibri"/>
              <a:buNone/>
            </a:pPr>
            <a:r>
              <a:rPr lang="en-US" sz="3200"/>
              <a:t>Equipment from the Present</a:t>
            </a:r>
            <a:endParaRPr/>
          </a:p>
        </p:txBody>
      </p:sp>
      <p:pic>
        <p:nvPicPr>
          <p:cNvPr id="141" name="Google Shape;141;p7"/>
          <p:cNvPicPr preferRelativeResize="0">
            <a:picLocks noGrp="1"/>
          </p:cNvPicPr>
          <p:nvPr>
            <p:ph type="body" idx="1"/>
          </p:nvPr>
        </p:nvPicPr>
        <p:blipFill rotWithShape="1">
          <a:blip r:embed="rId3">
            <a:alphaModFix/>
          </a:blip>
          <a:srcRect/>
          <a:stretch/>
        </p:blipFill>
        <p:spPr>
          <a:xfrm>
            <a:off x="1845004" y="1846263"/>
            <a:ext cx="5498441" cy="4022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p:nvPr/>
        </p:nvSpPr>
        <p:spPr>
          <a:xfrm>
            <a:off x="1981200" y="1828800"/>
            <a:ext cx="5410200" cy="28623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Calibri"/>
                <a:ea typeface="Calibri"/>
                <a:cs typeface="Calibri"/>
                <a:sym typeface="Calibri"/>
              </a:rPr>
              <a:t>Road Salt Historical Trends</a:t>
            </a:r>
            <a:endParaRPr sz="6000" b="1"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a:spLocks noGrp="1"/>
          </p:cNvSpPr>
          <p:nvPr>
            <p:ph type="title"/>
          </p:nvPr>
        </p:nvSpPr>
        <p:spPr>
          <a:xfrm>
            <a:off x="628650" y="857251"/>
            <a:ext cx="7886700" cy="558629"/>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2700"/>
              <a:buFont typeface="Calibri"/>
              <a:buNone/>
            </a:pPr>
            <a:r>
              <a:rPr lang="en-US" sz="2700"/>
              <a:t>Road Salt Usage</a:t>
            </a:r>
            <a:endParaRPr/>
          </a:p>
        </p:txBody>
      </p:sp>
      <p:sp>
        <p:nvSpPr>
          <p:cNvPr id="153" name="Google Shape;153;p10"/>
          <p:cNvSpPr/>
          <p:nvPr/>
        </p:nvSpPr>
        <p:spPr>
          <a:xfrm>
            <a:off x="6059251" y="3091171"/>
            <a:ext cx="1451038" cy="21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25"/>
              <a:buFont typeface="Arial"/>
              <a:buNone/>
            </a:pPr>
            <a:r>
              <a:rPr lang="en-US" sz="825" b="0" i="0" u="none" strike="noStrike" cap="none">
                <a:solidFill>
                  <a:schemeClr val="lt1"/>
                </a:solidFill>
                <a:latin typeface="Calibri"/>
                <a:ea typeface="Calibri"/>
                <a:cs typeface="Calibri"/>
                <a:sym typeface="Calibri"/>
              </a:rPr>
              <a:t>http://www.postgazette.com</a:t>
            </a:r>
            <a:endParaRPr sz="1400" b="0" i="0" u="none" strike="noStrike" cap="none">
              <a:solidFill>
                <a:srgbClr val="000000"/>
              </a:solidFill>
              <a:latin typeface="Arial"/>
              <a:ea typeface="Arial"/>
              <a:cs typeface="Arial"/>
              <a:sym typeface="Arial"/>
            </a:endParaRPr>
          </a:p>
        </p:txBody>
      </p:sp>
      <p:pic>
        <p:nvPicPr>
          <p:cNvPr id="154" name="Google Shape;154;p10"/>
          <p:cNvPicPr preferRelativeResize="0"/>
          <p:nvPr/>
        </p:nvPicPr>
        <p:blipFill rotWithShape="1">
          <a:blip r:embed="rId3">
            <a:alphaModFix/>
          </a:blip>
          <a:srcRect/>
          <a:stretch/>
        </p:blipFill>
        <p:spPr>
          <a:xfrm>
            <a:off x="5447433" y="3324003"/>
            <a:ext cx="3031549" cy="2243804"/>
          </a:xfrm>
          <a:prstGeom prst="rect">
            <a:avLst/>
          </a:prstGeom>
          <a:noFill/>
          <a:ln>
            <a:noFill/>
          </a:ln>
        </p:spPr>
      </p:pic>
      <p:pic>
        <p:nvPicPr>
          <p:cNvPr id="155" name="Google Shape;155;p10" descr="090210125424-large"/>
          <p:cNvPicPr preferRelativeResize="0"/>
          <p:nvPr/>
        </p:nvPicPr>
        <p:blipFill rotWithShape="1">
          <a:blip r:embed="rId4">
            <a:alphaModFix/>
          </a:blip>
          <a:srcRect/>
          <a:stretch/>
        </p:blipFill>
        <p:spPr>
          <a:xfrm>
            <a:off x="5447433" y="1550607"/>
            <a:ext cx="3031549" cy="1638668"/>
          </a:xfrm>
          <a:prstGeom prst="rect">
            <a:avLst/>
          </a:prstGeom>
          <a:noFill/>
          <a:ln>
            <a:noFill/>
          </a:ln>
        </p:spPr>
      </p:pic>
      <p:sp>
        <p:nvSpPr>
          <p:cNvPr id="156" name="Google Shape;156;p10"/>
          <p:cNvSpPr/>
          <p:nvPr/>
        </p:nvSpPr>
        <p:spPr>
          <a:xfrm>
            <a:off x="698873" y="2108851"/>
            <a:ext cx="4725982" cy="1964640"/>
          </a:xfrm>
          <a:prstGeom prst="rect">
            <a:avLst/>
          </a:prstGeom>
          <a:noFill/>
          <a:ln>
            <a:noFill/>
          </a:ln>
        </p:spPr>
        <p:txBody>
          <a:bodyPr spcFirstLastPara="1" wrap="square" lIns="91425" tIns="45700" rIns="91425" bIns="45700" anchor="t" anchorCtr="0">
            <a:spAutoFit/>
          </a:bodyPr>
          <a:lstStyle/>
          <a:p>
            <a:pPr marL="257175" marR="0" lvl="0" indent="-257175"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&gt;20 million tons annually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5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Maryland application guideline: </a:t>
            </a:r>
            <a:endParaRPr sz="1400" b="0" i="0" u="none" strike="noStrike" cap="none">
              <a:solidFill>
                <a:srgbClr val="000000"/>
              </a:solidFill>
              <a:latin typeface="Arial"/>
              <a:ea typeface="Arial"/>
              <a:cs typeface="Arial"/>
              <a:sym typeface="Arial"/>
            </a:endParaRPr>
          </a:p>
          <a:p>
            <a:pPr marL="685800" marR="0" lvl="1" indent="-342900" algn="l" rtl="0">
              <a:lnSpc>
                <a:spcPct val="100000"/>
              </a:lnSpc>
              <a:spcBef>
                <a:spcPts val="45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300-500 Ib/lane mile/storm</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45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US: Not classified contaminant </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45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Canada: Is classified contaminant </a:t>
            </a:r>
            <a:endParaRPr sz="21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1"/>
          <p:cNvSpPr txBox="1">
            <a:spLocks noGrp="1"/>
          </p:cNvSpPr>
          <p:nvPr>
            <p:ph type="title"/>
          </p:nvPr>
        </p:nvSpPr>
        <p:spPr>
          <a:xfrm>
            <a:off x="628650" y="857251"/>
            <a:ext cx="7886700" cy="382188"/>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2800"/>
              <a:buFont typeface="Calibri"/>
              <a:buNone/>
            </a:pPr>
            <a:r>
              <a:rPr lang="en-US" sz="2800"/>
              <a:t>Increased road salt use over last 70 years</a:t>
            </a:r>
            <a:endParaRPr/>
          </a:p>
        </p:txBody>
      </p:sp>
      <p:pic>
        <p:nvPicPr>
          <p:cNvPr id="163" name="Google Shape;163;p11"/>
          <p:cNvPicPr preferRelativeResize="0"/>
          <p:nvPr/>
        </p:nvPicPr>
        <p:blipFill rotWithShape="1">
          <a:blip r:embed="rId3">
            <a:alphaModFix/>
          </a:blip>
          <a:srcRect/>
          <a:stretch/>
        </p:blipFill>
        <p:spPr>
          <a:xfrm>
            <a:off x="1253849" y="1812646"/>
            <a:ext cx="6527388" cy="4376736"/>
          </a:xfrm>
          <a:prstGeom prst="rect">
            <a:avLst/>
          </a:prstGeom>
          <a:noFill/>
          <a:ln>
            <a:noFill/>
          </a:ln>
        </p:spPr>
      </p:pic>
      <p:sp>
        <p:nvSpPr>
          <p:cNvPr id="164" name="Google Shape;164;p11"/>
          <p:cNvSpPr/>
          <p:nvPr/>
        </p:nvSpPr>
        <p:spPr>
          <a:xfrm>
            <a:off x="4330153" y="3532785"/>
            <a:ext cx="3408947" cy="1897863"/>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65" name="Google Shape;165;p11"/>
          <p:cNvSpPr/>
          <p:nvPr/>
        </p:nvSpPr>
        <p:spPr>
          <a:xfrm>
            <a:off x="2803043" y="2224102"/>
            <a:ext cx="3429000" cy="5719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rgbClr val="3366FF"/>
                </a:solidFill>
                <a:latin typeface="Calibri"/>
                <a:ea typeface="Calibri"/>
                <a:cs typeface="Calibri"/>
                <a:sym typeface="Calibri"/>
              </a:rPr>
              <a:t>Began 1938 in NH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1350"/>
              <a:buFont typeface="Arial"/>
              <a:buNone/>
            </a:pPr>
            <a:endParaRPr sz="1350" b="0" i="0" u="none" strike="noStrike" cap="none">
              <a:solidFill>
                <a:srgbClr val="3366FF"/>
              </a:solidFill>
              <a:latin typeface="Calibri"/>
              <a:ea typeface="Calibri"/>
              <a:cs typeface="Calibri"/>
              <a:sym typeface="Calibri"/>
            </a:endParaRPr>
          </a:p>
        </p:txBody>
      </p:sp>
      <p:sp>
        <p:nvSpPr>
          <p:cNvPr id="166" name="Google Shape;166;p11"/>
          <p:cNvSpPr/>
          <p:nvPr/>
        </p:nvSpPr>
        <p:spPr>
          <a:xfrm>
            <a:off x="6185023" y="1992742"/>
            <a:ext cx="1554077" cy="1540043"/>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67" name="Google Shape;167;p11"/>
          <p:cNvSpPr/>
          <p:nvPr/>
        </p:nvSpPr>
        <p:spPr>
          <a:xfrm>
            <a:off x="3962400" y="3990868"/>
            <a:ext cx="1554077" cy="14397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68" name="Google Shape;168;p11"/>
          <p:cNvSpPr/>
          <p:nvPr/>
        </p:nvSpPr>
        <p:spPr>
          <a:xfrm>
            <a:off x="2510596" y="3040981"/>
            <a:ext cx="587537" cy="14397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628650" y="857250"/>
            <a:ext cx="7886700" cy="369265"/>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2700"/>
              <a:buFont typeface="Calibri"/>
              <a:buNone/>
            </a:pPr>
            <a:r>
              <a:rPr lang="en-US" sz="2700"/>
              <a:t>Increased road salt use over last 70 years</a:t>
            </a:r>
            <a:endParaRPr/>
          </a:p>
        </p:txBody>
      </p:sp>
      <p:pic>
        <p:nvPicPr>
          <p:cNvPr id="175" name="Google Shape;175;p12"/>
          <p:cNvPicPr preferRelativeResize="0"/>
          <p:nvPr/>
        </p:nvPicPr>
        <p:blipFill rotWithShape="1">
          <a:blip r:embed="rId3">
            <a:alphaModFix/>
          </a:blip>
          <a:srcRect/>
          <a:stretch/>
        </p:blipFill>
        <p:spPr>
          <a:xfrm>
            <a:off x="1237184" y="1676400"/>
            <a:ext cx="6812632" cy="4529136"/>
          </a:xfrm>
          <a:prstGeom prst="rect">
            <a:avLst/>
          </a:prstGeom>
          <a:noFill/>
          <a:ln>
            <a:noFill/>
          </a:ln>
        </p:spPr>
      </p:pic>
      <p:sp>
        <p:nvSpPr>
          <p:cNvPr id="176" name="Google Shape;176;p12"/>
          <p:cNvSpPr/>
          <p:nvPr/>
        </p:nvSpPr>
        <p:spPr>
          <a:xfrm>
            <a:off x="4925616" y="2864431"/>
            <a:ext cx="3124200" cy="2476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77" name="Google Shape;177;p12"/>
          <p:cNvSpPr/>
          <p:nvPr/>
        </p:nvSpPr>
        <p:spPr>
          <a:xfrm>
            <a:off x="6495739" y="1938736"/>
            <a:ext cx="1554077" cy="1540043"/>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78" name="Google Shape;178;p12"/>
          <p:cNvSpPr/>
          <p:nvPr/>
        </p:nvSpPr>
        <p:spPr>
          <a:xfrm>
            <a:off x="2803043" y="2224102"/>
            <a:ext cx="3429000" cy="5719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rgbClr val="3366FF"/>
                </a:solidFill>
                <a:latin typeface="Calibri"/>
                <a:ea typeface="Calibri"/>
                <a:cs typeface="Calibri"/>
                <a:sym typeface="Calibri"/>
              </a:rPr>
              <a:t>Began 1938 in NH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1350"/>
              <a:buFont typeface="Arial"/>
              <a:buNone/>
            </a:pPr>
            <a:endParaRPr sz="1350" b="0" i="0" u="none" strike="noStrike" cap="none">
              <a:solidFill>
                <a:srgbClr val="3366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2984</Words>
  <Application>Microsoft Office PowerPoint</Application>
  <PresentationFormat>On-screen Show (4:3)</PresentationFormat>
  <Paragraphs>267</Paragraphs>
  <Slides>44</Slides>
  <Notes>44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9" baseType="lpstr">
      <vt:lpstr>Arial</vt:lpstr>
      <vt:lpstr>Calibri</vt:lpstr>
      <vt:lpstr>Noto Sans Symbols</vt:lpstr>
      <vt:lpstr>Retrospect</vt:lpstr>
      <vt:lpstr>AcroExch.Document.11</vt:lpstr>
      <vt:lpstr>Winter Salt Management  </vt:lpstr>
      <vt:lpstr>The Three Questions for Today</vt:lpstr>
      <vt:lpstr>PowerPoint Presentation</vt:lpstr>
      <vt:lpstr>PowerPoint Presentation</vt:lpstr>
      <vt:lpstr>Equipment from the Present</vt:lpstr>
      <vt:lpstr>PowerPoint Presentation</vt:lpstr>
      <vt:lpstr>Road Salt Usage</vt:lpstr>
      <vt:lpstr>Increased road salt use over last 70 years</vt:lpstr>
      <vt:lpstr>Increased road salt use over last 70 years</vt:lpstr>
      <vt:lpstr>Increased road salt use over last 70 years</vt:lpstr>
      <vt:lpstr>Increasing Cl concentrations across northern US</vt:lpstr>
      <vt:lpstr>PowerPoint Presentation</vt:lpstr>
      <vt:lpstr>Increased road salt use &amp; Cl – in streams </vt:lpstr>
      <vt:lpstr>PowerPoint Presentation</vt:lpstr>
      <vt:lpstr>PowerPoint Presentation</vt:lpstr>
      <vt:lpstr>PowerPoint Presentation</vt:lpstr>
      <vt:lpstr>PowerPoint Presentation</vt:lpstr>
      <vt:lpstr>PowerPoint Presentation</vt:lpstr>
      <vt:lpstr>PowerPoint Presentation</vt:lpstr>
      <vt:lpstr>Impacts : Fish (anadromous / migratory)</vt:lpstr>
      <vt:lpstr>Long Term Effects </vt:lpstr>
      <vt:lpstr>PowerPoint Presentation</vt:lpstr>
      <vt:lpstr>Statewide Salt Management Plan</vt:lpstr>
      <vt:lpstr>PowerPoint Presentation</vt:lpstr>
      <vt:lpstr>PowerPoint Presentation</vt:lpstr>
      <vt:lpstr>DPW Salt Management Plan</vt:lpstr>
      <vt:lpstr>PowerPoint Presentation</vt:lpstr>
      <vt:lpstr>YOU HAVE the most control over Road Salt Management</vt:lpstr>
      <vt:lpstr>PowerPoint Presentation</vt:lpstr>
      <vt:lpstr>PowerPoint Presentation</vt:lpstr>
      <vt:lpstr>PowerPoint Presentation</vt:lpstr>
      <vt:lpstr>Salt Reduction Internal and External Outreach</vt:lpstr>
      <vt:lpstr>What is the LOS?</vt:lpstr>
      <vt:lpstr>What is the LOS?</vt:lpstr>
      <vt:lpstr>What is the LOS?</vt:lpstr>
      <vt:lpstr>Dilution of the Solution</vt:lpstr>
      <vt:lpstr>PowerPoint Presentation</vt:lpstr>
      <vt:lpstr>New Initiatives for Salt Reduction</vt:lpstr>
      <vt:lpstr>What Can We Do to Minimize Our Impacts</vt:lpstr>
      <vt:lpstr>Prewet Facts</vt:lpstr>
      <vt:lpstr>PowerPoint Presentation</vt:lpstr>
      <vt:lpstr>Information Links</vt:lpstr>
      <vt:lpstr>Prewet Systems</vt:lpstr>
      <vt:lpstr>What did you do to help conserve salt???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Salt Management  </dc:title>
  <dc:creator>jojo2</dc:creator>
  <cp:lastModifiedBy>Janis Markusic</cp:lastModifiedBy>
  <cp:revision>1</cp:revision>
  <dcterms:created xsi:type="dcterms:W3CDTF">2015-05-18T12:50:31Z</dcterms:created>
  <dcterms:modified xsi:type="dcterms:W3CDTF">2024-10-31T19:14:03Z</dcterms:modified>
</cp:coreProperties>
</file>